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328" r:id="rId2"/>
    <p:sldId id="296" r:id="rId3"/>
    <p:sldId id="297" r:id="rId4"/>
    <p:sldId id="298" r:id="rId5"/>
    <p:sldId id="299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3" r:id="rId19"/>
    <p:sldId id="314" r:id="rId20"/>
    <p:sldId id="315" r:id="rId21"/>
    <p:sldId id="316" r:id="rId22"/>
    <p:sldId id="312" r:id="rId23"/>
    <p:sldId id="318" r:id="rId24"/>
    <p:sldId id="319" r:id="rId25"/>
    <p:sldId id="317" r:id="rId26"/>
    <p:sldId id="320" r:id="rId27"/>
    <p:sldId id="321" r:id="rId28"/>
    <p:sldId id="323" r:id="rId29"/>
    <p:sldId id="324" r:id="rId30"/>
    <p:sldId id="325" r:id="rId31"/>
    <p:sldId id="326" r:id="rId32"/>
    <p:sldId id="330" r:id="rId33"/>
    <p:sldId id="327" r:id="rId34"/>
    <p:sldId id="329" r:id="rId3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53" autoAdjust="0"/>
    <p:restoredTop sz="94618"/>
  </p:normalViewPr>
  <p:slideViewPr>
    <p:cSldViewPr snapToGrid="0" snapToObjects="1">
      <p:cViewPr varScale="1">
        <p:scale>
          <a:sx n="90" d="100"/>
          <a:sy n="90" d="100"/>
        </p:scale>
        <p:origin x="192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rPr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9021122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44500">
              <a:spcBef>
                <a:spcPts val="1300"/>
              </a:spcBef>
              <a:buFont typeface="Arial" panose="020B0604020202020204" pitchFamily="34" charset="0"/>
              <a:buChar char="•"/>
              <a:defRPr sz="2800"/>
            </a:lvl2pPr>
            <a:lvl3pPr>
              <a:spcBef>
                <a:spcPts val="1300"/>
              </a:spcBef>
              <a:buChar char="★"/>
              <a:defRPr sz="2800"/>
            </a:lvl3pPr>
            <a:lvl4pPr>
              <a:defRPr sz="2400"/>
            </a:lvl4pPr>
            <a:lvl5pPr>
              <a:defRPr sz="20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5988" y="-1015858"/>
            <a:ext cx="12858159" cy="7350670"/>
          </a:xfrm>
        </p:spPr>
        <p:txBody>
          <a:bodyPr>
            <a:normAutofit/>
          </a:bodyPr>
          <a:lstStyle/>
          <a:p>
            <a:pPr algn="l"/>
            <a:r>
              <a:rPr lang="en-US" sz="6600" dirty="0"/>
              <a:t>PG4200: Algorithms And Data Structures</a:t>
            </a:r>
            <a:br>
              <a:rPr lang="en-US" sz="6600" dirty="0"/>
            </a:br>
            <a:br>
              <a:rPr lang="en-US" sz="6600" dirty="0"/>
            </a:br>
            <a:r>
              <a:rPr lang="en-US" sz="6600"/>
              <a:t>Lesson 09: </a:t>
            </a:r>
            <a:br>
              <a:rPr lang="en-US" sz="6600" dirty="0"/>
            </a:br>
            <a:r>
              <a:rPr lang="en-US" sz="6600" dirty="0"/>
              <a:t>Graphs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>
          <a:xfrm>
            <a:off x="2243810" y="8221850"/>
            <a:ext cx="10464800" cy="1130300"/>
          </a:xfrm>
        </p:spPr>
        <p:txBody>
          <a:bodyPr/>
          <a:lstStyle/>
          <a:p>
            <a:pPr algn="r"/>
            <a:r>
              <a:rPr lang="en-US" dirty="0"/>
              <a:t>Bogdan </a:t>
            </a:r>
            <a:r>
              <a:rPr lang="en-US" dirty="0" err="1"/>
              <a:t>Marculescu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14514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5142" y="295835"/>
            <a:ext cx="6995746" cy="1370106"/>
          </a:xfrm>
        </p:spPr>
        <p:txBody>
          <a:bodyPr>
            <a:normAutofit fontScale="90000"/>
          </a:bodyPr>
          <a:lstStyle/>
          <a:p>
            <a:r>
              <a:rPr lang="en-US" dirty="0"/>
              <a:t>Maze / Labyrinth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3582" y="1784898"/>
            <a:ext cx="11743593" cy="4810368"/>
          </a:xfrm>
        </p:spPr>
        <p:txBody>
          <a:bodyPr/>
          <a:lstStyle/>
          <a:p>
            <a:r>
              <a:rPr lang="en-US" dirty="0"/>
              <a:t>Mazes can be represented with a graph</a:t>
            </a:r>
          </a:p>
          <a:p>
            <a:r>
              <a:rPr lang="en-US" dirty="0"/>
              <a:t>Vertices: intersections</a:t>
            </a:r>
          </a:p>
          <a:p>
            <a:r>
              <a:rPr lang="en-US" dirty="0"/>
              <a:t>Edges: passages between two intersections</a:t>
            </a:r>
          </a:p>
          <a:p>
            <a:r>
              <a:rPr lang="en-US" dirty="0"/>
              <a:t>Find path from starting vertex to the vertex of the exit</a:t>
            </a:r>
          </a:p>
        </p:txBody>
      </p:sp>
      <p:pic>
        <p:nvPicPr>
          <p:cNvPr id="4100" name="Picture 4" descr="Image result for maz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412" y="6714223"/>
            <a:ext cx="2597352" cy="2757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 result for labyrint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607" y="6714222"/>
            <a:ext cx="5169878" cy="2671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30465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Thesus</a:t>
            </a:r>
            <a:r>
              <a:rPr lang="en-US" dirty="0"/>
              <a:t> vs. the Minotaur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68333" y="1994765"/>
            <a:ext cx="6064737" cy="4720492"/>
          </a:xfrm>
        </p:spPr>
        <p:txBody>
          <a:bodyPr/>
          <a:lstStyle/>
          <a:p>
            <a:r>
              <a:rPr lang="en-US" dirty="0" err="1"/>
              <a:t>Thesus</a:t>
            </a:r>
            <a:r>
              <a:rPr lang="en-US" dirty="0"/>
              <a:t> slays the Minotaur at the center of the labyrinth</a:t>
            </a:r>
          </a:p>
          <a:p>
            <a:r>
              <a:rPr lang="en-US" dirty="0"/>
              <a:t>Used a thread to trace back the exit</a:t>
            </a:r>
          </a:p>
        </p:txBody>
      </p:sp>
      <p:pic>
        <p:nvPicPr>
          <p:cNvPr id="5122" name="Picture 2" descr="Image result for minotaur maz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92" y="2673126"/>
            <a:ext cx="5425436" cy="336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upload.wikimedia.org/wikipedia/commons/e/e5/Minotauru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560" y="6482514"/>
            <a:ext cx="3924300" cy="3038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Image result for thread b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400" y="6825659"/>
            <a:ext cx="3611834" cy="269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604491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Trémaux's</a:t>
            </a:r>
            <a:r>
              <a:rPr lang="en-US" dirty="0"/>
              <a:t> Algorithm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Charles Pierre </a:t>
            </a:r>
            <a:r>
              <a:rPr lang="en-US" dirty="0" err="1"/>
              <a:t>Trémaux</a:t>
            </a:r>
            <a:r>
              <a:rPr lang="en-US" dirty="0"/>
              <a:t>, 19th-century</a:t>
            </a:r>
          </a:p>
          <a:p>
            <a:r>
              <a:rPr lang="en-US" dirty="0"/>
              <a:t>Method that guarantees to find an exit in a maze</a:t>
            </a:r>
          </a:p>
          <a:p>
            <a:pPr lvl="1"/>
            <a:r>
              <a:rPr lang="en-US" dirty="0"/>
              <a:t>Note: talking about actual mazes, not computers…</a:t>
            </a:r>
          </a:p>
          <a:p>
            <a:r>
              <a:rPr lang="en-US" dirty="0" err="1"/>
              <a:t>Trémaux's</a:t>
            </a:r>
            <a:r>
              <a:rPr lang="en-US" dirty="0"/>
              <a:t> Algorithm is an instance of what we now call </a:t>
            </a:r>
            <a:r>
              <a:rPr lang="en-US" i="1" dirty="0"/>
              <a:t>Depth-First Search </a:t>
            </a:r>
            <a:r>
              <a:rPr lang="en-US" dirty="0"/>
              <a:t>in graphs</a:t>
            </a:r>
          </a:p>
        </p:txBody>
      </p:sp>
    </p:spTree>
    <p:extLst>
      <p:ext uri="{BB962C8B-B14F-4D97-AF65-F5344CB8AC3E}">
        <p14:creationId xmlns:p14="http://schemas.microsoft.com/office/powerpoint/2010/main" val="90243321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Depth-First Search (DFS)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846" y="2603500"/>
            <a:ext cx="12564208" cy="6286500"/>
          </a:xfrm>
        </p:spPr>
        <p:txBody>
          <a:bodyPr/>
          <a:lstStyle/>
          <a:p>
            <a:r>
              <a:rPr lang="en-US" dirty="0"/>
              <a:t>Try to find a path from vertex X to Y</a:t>
            </a:r>
          </a:p>
          <a:p>
            <a:r>
              <a:rPr lang="en-US" dirty="0"/>
              <a:t>Mark current vertex as visited</a:t>
            </a:r>
          </a:p>
          <a:p>
            <a:r>
              <a:rPr lang="en-US" i="1" dirty="0"/>
              <a:t>Recursively</a:t>
            </a:r>
            <a:r>
              <a:rPr lang="en-US" dirty="0"/>
              <a:t> look at each connected vertex from the current</a:t>
            </a:r>
          </a:p>
          <a:p>
            <a:pPr lvl="1"/>
            <a:r>
              <a:rPr lang="en-US" dirty="0"/>
              <a:t>But skip already marked vertices (</a:t>
            </a:r>
            <a:r>
              <a:rPr lang="en-US" dirty="0" err="1"/>
              <a:t>eg</a:t>
            </a:r>
            <a:r>
              <a:rPr lang="en-US" dirty="0"/>
              <a:t>, by using a set)</a:t>
            </a:r>
          </a:p>
          <a:p>
            <a:r>
              <a:rPr lang="en-US" dirty="0"/>
              <a:t>Use stack to represent path from X toward current vertex</a:t>
            </a:r>
          </a:p>
          <a:p>
            <a:pPr lvl="1"/>
            <a:r>
              <a:rPr lang="en-US" dirty="0"/>
              <a:t>Push when recursively evaluate a connected vertex</a:t>
            </a:r>
          </a:p>
          <a:p>
            <a:pPr lvl="1"/>
            <a:r>
              <a:rPr lang="en-US" dirty="0"/>
              <a:t>Pop when backtrack out of a recursive call</a:t>
            </a:r>
          </a:p>
        </p:txBody>
      </p:sp>
    </p:spTree>
    <p:extLst>
      <p:ext uri="{BB962C8B-B14F-4D97-AF65-F5344CB8AC3E}">
        <p14:creationId xmlns:p14="http://schemas.microsoft.com/office/powerpoint/2010/main" val="183504123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14493" y="4603452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124142" y="549206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2925780" y="555446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333615" y="645328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229697" y="681975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1168151" y="322952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434333" y="420292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3562543" y="439199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" name="Straight Connector 14"/>
          <p:cNvCxnSpPr>
            <a:stCxn id="5" idx="4"/>
            <a:endCxn id="8" idx="0"/>
          </p:cNvCxnSpPr>
          <p:nvPr/>
        </p:nvCxnSpPr>
        <p:spPr>
          <a:xfrm>
            <a:off x="1444182" y="6155682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4" idx="3"/>
            <a:endCxn id="5" idx="0"/>
          </p:cNvCxnSpPr>
          <p:nvPr/>
        </p:nvCxnSpPr>
        <p:spPr>
          <a:xfrm flipH="1">
            <a:off x="1444182" y="5169883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6" idx="7"/>
            <a:endCxn id="12" idx="4"/>
          </p:cNvCxnSpPr>
          <p:nvPr/>
        </p:nvCxnSpPr>
        <p:spPr>
          <a:xfrm flipV="1">
            <a:off x="3472122" y="5055609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4" idx="5"/>
            <a:endCxn id="6" idx="2"/>
          </p:cNvCxnSpPr>
          <p:nvPr/>
        </p:nvCxnSpPr>
        <p:spPr>
          <a:xfrm>
            <a:off x="2260835" y="5169883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9" idx="5"/>
            <a:endCxn id="4" idx="0"/>
          </p:cNvCxnSpPr>
          <p:nvPr/>
        </p:nvCxnSpPr>
        <p:spPr>
          <a:xfrm>
            <a:off x="1714493" y="3795954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Straight Connector 20"/>
          <p:cNvCxnSpPr>
            <a:stCxn id="9" idx="6"/>
            <a:endCxn id="12" idx="1"/>
          </p:cNvCxnSpPr>
          <p:nvPr/>
        </p:nvCxnSpPr>
        <p:spPr>
          <a:xfrm>
            <a:off x="1808231" y="3561331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/>
          <p:cNvCxnSpPr>
            <a:stCxn id="5" idx="3"/>
            <a:endCxn id="7" idx="7"/>
          </p:cNvCxnSpPr>
          <p:nvPr/>
        </p:nvCxnSpPr>
        <p:spPr>
          <a:xfrm flipH="1">
            <a:off x="879957" y="6058498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Straight Connector 23"/>
          <p:cNvCxnSpPr>
            <a:stCxn id="10" idx="0"/>
            <a:endCxn id="9" idx="3"/>
          </p:cNvCxnSpPr>
          <p:nvPr/>
        </p:nvCxnSpPr>
        <p:spPr>
          <a:xfrm flipV="1">
            <a:off x="754373" y="3795954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Connector 24"/>
          <p:cNvCxnSpPr>
            <a:stCxn id="7" idx="5"/>
            <a:endCxn id="8" idx="2"/>
          </p:cNvCxnSpPr>
          <p:nvPr/>
        </p:nvCxnSpPr>
        <p:spPr>
          <a:xfrm>
            <a:off x="879957" y="7019715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1" name="Oval 80"/>
          <p:cNvSpPr>
            <a:spLocks noChangeAspect="1"/>
          </p:cNvSpPr>
          <p:nvPr/>
        </p:nvSpPr>
        <p:spPr>
          <a:xfrm>
            <a:off x="7485178" y="4603452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2" name="Oval 81"/>
          <p:cNvSpPr>
            <a:spLocks noChangeAspect="1"/>
          </p:cNvSpPr>
          <p:nvPr/>
        </p:nvSpPr>
        <p:spPr>
          <a:xfrm>
            <a:off x="6894827" y="549206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3" name="Oval 82"/>
          <p:cNvSpPr>
            <a:spLocks noChangeAspect="1"/>
          </p:cNvSpPr>
          <p:nvPr/>
        </p:nvSpPr>
        <p:spPr>
          <a:xfrm>
            <a:off x="8696465" y="555446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4" name="Oval 83"/>
          <p:cNvSpPr>
            <a:spLocks noChangeAspect="1"/>
          </p:cNvSpPr>
          <p:nvPr/>
        </p:nvSpPr>
        <p:spPr>
          <a:xfrm>
            <a:off x="6104300" y="645328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5" name="Oval 84"/>
          <p:cNvSpPr>
            <a:spLocks noChangeAspect="1"/>
          </p:cNvSpPr>
          <p:nvPr/>
        </p:nvSpPr>
        <p:spPr>
          <a:xfrm>
            <a:off x="7000382" y="681975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86" name="Oval 85"/>
          <p:cNvSpPr>
            <a:spLocks noChangeAspect="1"/>
          </p:cNvSpPr>
          <p:nvPr/>
        </p:nvSpPr>
        <p:spPr>
          <a:xfrm>
            <a:off x="6938836" y="3229523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7" name="Oval 86"/>
          <p:cNvSpPr>
            <a:spLocks noChangeAspect="1"/>
          </p:cNvSpPr>
          <p:nvPr/>
        </p:nvSpPr>
        <p:spPr>
          <a:xfrm>
            <a:off x="6205018" y="4202924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8" name="Oval 87"/>
          <p:cNvSpPr>
            <a:spLocks noChangeAspect="1"/>
          </p:cNvSpPr>
          <p:nvPr/>
        </p:nvSpPr>
        <p:spPr>
          <a:xfrm>
            <a:off x="9333228" y="4391994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89" name="Straight Connector 88"/>
          <p:cNvCxnSpPr>
            <a:stCxn id="82" idx="4"/>
            <a:endCxn id="85" idx="0"/>
          </p:cNvCxnSpPr>
          <p:nvPr/>
        </p:nvCxnSpPr>
        <p:spPr>
          <a:xfrm>
            <a:off x="7214867" y="6155682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0" name="Straight Connector 89"/>
          <p:cNvCxnSpPr>
            <a:stCxn id="81" idx="3"/>
            <a:endCxn id="82" idx="0"/>
          </p:cNvCxnSpPr>
          <p:nvPr/>
        </p:nvCxnSpPr>
        <p:spPr>
          <a:xfrm flipH="1">
            <a:off x="7214867" y="5169883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1" name="Straight Connector 90"/>
          <p:cNvCxnSpPr>
            <a:stCxn id="83" idx="7"/>
            <a:endCxn id="88" idx="4"/>
          </p:cNvCxnSpPr>
          <p:nvPr/>
        </p:nvCxnSpPr>
        <p:spPr>
          <a:xfrm flipV="1">
            <a:off x="9242807" y="5055609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2" name="Straight Connector 91"/>
          <p:cNvCxnSpPr>
            <a:stCxn id="81" idx="5"/>
            <a:endCxn id="83" idx="2"/>
          </p:cNvCxnSpPr>
          <p:nvPr/>
        </p:nvCxnSpPr>
        <p:spPr>
          <a:xfrm>
            <a:off x="8031520" y="5169883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3" name="Straight Connector 92"/>
          <p:cNvCxnSpPr>
            <a:stCxn id="86" idx="5"/>
            <a:endCxn id="81" idx="0"/>
          </p:cNvCxnSpPr>
          <p:nvPr/>
        </p:nvCxnSpPr>
        <p:spPr>
          <a:xfrm>
            <a:off x="7485178" y="3795954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4" name="Straight Connector 93"/>
          <p:cNvCxnSpPr>
            <a:stCxn id="86" idx="6"/>
            <a:endCxn id="88" idx="1"/>
          </p:cNvCxnSpPr>
          <p:nvPr/>
        </p:nvCxnSpPr>
        <p:spPr>
          <a:xfrm>
            <a:off x="7578916" y="3561331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5" name="Straight Connector 94"/>
          <p:cNvCxnSpPr>
            <a:stCxn id="82" idx="3"/>
            <a:endCxn id="84" idx="7"/>
          </p:cNvCxnSpPr>
          <p:nvPr/>
        </p:nvCxnSpPr>
        <p:spPr>
          <a:xfrm flipH="1">
            <a:off x="6650642" y="6058498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6" name="Straight Connector 95"/>
          <p:cNvCxnSpPr>
            <a:stCxn id="87" idx="0"/>
            <a:endCxn id="86" idx="3"/>
          </p:cNvCxnSpPr>
          <p:nvPr/>
        </p:nvCxnSpPr>
        <p:spPr>
          <a:xfrm flipV="1">
            <a:off x="6525058" y="3795954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7" name="Straight Connector 96"/>
          <p:cNvCxnSpPr>
            <a:stCxn id="84" idx="5"/>
            <a:endCxn id="85" idx="2"/>
          </p:cNvCxnSpPr>
          <p:nvPr/>
        </p:nvCxnSpPr>
        <p:spPr>
          <a:xfrm>
            <a:off x="6650642" y="7019715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8" name="TextBox 97"/>
          <p:cNvSpPr txBox="1"/>
          <p:nvPr/>
        </p:nvSpPr>
        <p:spPr>
          <a:xfrm>
            <a:off x="6552994" y="7816176"/>
            <a:ext cx="4138452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0, 1, Y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12996461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on 0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2358856" y="4594636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768505" y="548325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3570143" y="554564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977978" y="644446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874060" y="6810939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1812514" y="3220707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1078696" y="4194108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4206906" y="4383178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" name="Straight Connector 11"/>
          <p:cNvCxnSpPr>
            <a:stCxn id="5" idx="4"/>
            <a:endCxn id="8" idx="0"/>
          </p:cNvCxnSpPr>
          <p:nvPr/>
        </p:nvCxnSpPr>
        <p:spPr>
          <a:xfrm>
            <a:off x="2088545" y="6146866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>
            <a:stCxn id="4" idx="3"/>
            <a:endCxn id="5" idx="0"/>
          </p:cNvCxnSpPr>
          <p:nvPr/>
        </p:nvCxnSpPr>
        <p:spPr>
          <a:xfrm flipH="1">
            <a:off x="2088545" y="5161067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>
            <a:stCxn id="6" idx="7"/>
            <a:endCxn id="11" idx="4"/>
          </p:cNvCxnSpPr>
          <p:nvPr/>
        </p:nvCxnSpPr>
        <p:spPr>
          <a:xfrm flipV="1">
            <a:off x="4116485" y="5046793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>
            <a:stCxn id="4" idx="5"/>
            <a:endCxn id="6" idx="2"/>
          </p:cNvCxnSpPr>
          <p:nvPr/>
        </p:nvCxnSpPr>
        <p:spPr>
          <a:xfrm>
            <a:off x="2905198" y="5161067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9" idx="5"/>
            <a:endCxn id="4" idx="0"/>
          </p:cNvCxnSpPr>
          <p:nvPr/>
        </p:nvCxnSpPr>
        <p:spPr>
          <a:xfrm>
            <a:off x="2358856" y="3787138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9" idx="6"/>
            <a:endCxn id="11" idx="1"/>
          </p:cNvCxnSpPr>
          <p:nvPr/>
        </p:nvCxnSpPr>
        <p:spPr>
          <a:xfrm>
            <a:off x="2452594" y="3552515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5" idx="3"/>
            <a:endCxn id="7" idx="7"/>
          </p:cNvCxnSpPr>
          <p:nvPr/>
        </p:nvCxnSpPr>
        <p:spPr>
          <a:xfrm flipH="1">
            <a:off x="1524320" y="6049682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10" idx="0"/>
            <a:endCxn id="9" idx="3"/>
          </p:cNvCxnSpPr>
          <p:nvPr/>
        </p:nvCxnSpPr>
        <p:spPr>
          <a:xfrm flipV="1">
            <a:off x="1398736" y="3787138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>
            <a:stCxn id="7" idx="5"/>
            <a:endCxn id="8" idx="2"/>
          </p:cNvCxnSpPr>
          <p:nvPr/>
        </p:nvCxnSpPr>
        <p:spPr>
          <a:xfrm>
            <a:off x="1524320" y="7010899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Oval 20"/>
          <p:cNvSpPr>
            <a:spLocks noChangeAspect="1"/>
          </p:cNvSpPr>
          <p:nvPr/>
        </p:nvSpPr>
        <p:spPr>
          <a:xfrm>
            <a:off x="8671600" y="459463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8081249" y="548325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9882887" y="554564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7290722" y="644446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8186804" y="681093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8125258" y="3220706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7391440" y="4194107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10519650" y="438317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9" name="Straight Connector 28"/>
          <p:cNvCxnSpPr>
            <a:stCxn id="22" idx="4"/>
            <a:endCxn id="25" idx="0"/>
          </p:cNvCxnSpPr>
          <p:nvPr/>
        </p:nvCxnSpPr>
        <p:spPr>
          <a:xfrm>
            <a:off x="8401289" y="6146865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Connector 29"/>
          <p:cNvCxnSpPr>
            <a:stCxn id="21" idx="3"/>
            <a:endCxn id="22" idx="0"/>
          </p:cNvCxnSpPr>
          <p:nvPr/>
        </p:nvCxnSpPr>
        <p:spPr>
          <a:xfrm flipH="1">
            <a:off x="8401289" y="5161066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Straight Connector 30"/>
          <p:cNvCxnSpPr>
            <a:stCxn id="23" idx="7"/>
            <a:endCxn id="28" idx="4"/>
          </p:cNvCxnSpPr>
          <p:nvPr/>
        </p:nvCxnSpPr>
        <p:spPr>
          <a:xfrm flipV="1">
            <a:off x="10429229" y="5046792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Connector 31"/>
          <p:cNvCxnSpPr>
            <a:stCxn id="21" idx="5"/>
            <a:endCxn id="23" idx="2"/>
          </p:cNvCxnSpPr>
          <p:nvPr/>
        </p:nvCxnSpPr>
        <p:spPr>
          <a:xfrm>
            <a:off x="9217942" y="5161066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>
            <a:stCxn id="26" idx="5"/>
            <a:endCxn id="21" idx="0"/>
          </p:cNvCxnSpPr>
          <p:nvPr/>
        </p:nvCxnSpPr>
        <p:spPr>
          <a:xfrm>
            <a:off x="8671600" y="3787137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Straight Connector 33"/>
          <p:cNvCxnSpPr>
            <a:stCxn id="26" idx="6"/>
            <a:endCxn id="28" idx="1"/>
          </p:cNvCxnSpPr>
          <p:nvPr/>
        </p:nvCxnSpPr>
        <p:spPr>
          <a:xfrm>
            <a:off x="8765338" y="3552514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Straight Connector 34"/>
          <p:cNvCxnSpPr>
            <a:stCxn id="22" idx="3"/>
            <a:endCxn id="24" idx="7"/>
          </p:cNvCxnSpPr>
          <p:nvPr/>
        </p:nvCxnSpPr>
        <p:spPr>
          <a:xfrm flipH="1">
            <a:off x="7837064" y="6049681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27" idx="0"/>
            <a:endCxn id="26" idx="3"/>
          </p:cNvCxnSpPr>
          <p:nvPr/>
        </p:nvCxnSpPr>
        <p:spPr>
          <a:xfrm flipV="1">
            <a:off x="7711480" y="3787137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Connector 36"/>
          <p:cNvCxnSpPr>
            <a:stCxn id="24" idx="5"/>
            <a:endCxn id="25" idx="2"/>
          </p:cNvCxnSpPr>
          <p:nvPr/>
        </p:nvCxnSpPr>
        <p:spPr>
          <a:xfrm>
            <a:off x="7837064" y="7010898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TextBox 37"/>
          <p:cNvSpPr txBox="1"/>
          <p:nvPr/>
        </p:nvSpPr>
        <p:spPr>
          <a:xfrm>
            <a:off x="6757658" y="7761950"/>
            <a:ext cx="4138452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X, 0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X, 0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(X)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28325278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Backtrack to X</a:t>
            </a: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8671600" y="4594635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8081249" y="548325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9882887" y="554564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7290722" y="644446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8186804" y="681093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8125258" y="3220706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7391440" y="419410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10519650" y="4383177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9" name="Straight Connector 28"/>
          <p:cNvCxnSpPr>
            <a:stCxn id="22" idx="4"/>
            <a:endCxn id="25" idx="0"/>
          </p:cNvCxnSpPr>
          <p:nvPr/>
        </p:nvCxnSpPr>
        <p:spPr>
          <a:xfrm>
            <a:off x="8401289" y="6146865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Connector 29"/>
          <p:cNvCxnSpPr>
            <a:stCxn id="21" idx="3"/>
            <a:endCxn id="22" idx="0"/>
          </p:cNvCxnSpPr>
          <p:nvPr/>
        </p:nvCxnSpPr>
        <p:spPr>
          <a:xfrm flipH="1">
            <a:off x="8401289" y="5161066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Straight Connector 30"/>
          <p:cNvCxnSpPr>
            <a:stCxn id="23" idx="7"/>
            <a:endCxn id="28" idx="4"/>
          </p:cNvCxnSpPr>
          <p:nvPr/>
        </p:nvCxnSpPr>
        <p:spPr>
          <a:xfrm flipV="1">
            <a:off x="10429229" y="5046792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Connector 31"/>
          <p:cNvCxnSpPr>
            <a:stCxn id="21" idx="5"/>
            <a:endCxn id="23" idx="2"/>
          </p:cNvCxnSpPr>
          <p:nvPr/>
        </p:nvCxnSpPr>
        <p:spPr>
          <a:xfrm>
            <a:off x="9217942" y="5161066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>
            <a:stCxn id="26" idx="5"/>
            <a:endCxn id="21" idx="0"/>
          </p:cNvCxnSpPr>
          <p:nvPr/>
        </p:nvCxnSpPr>
        <p:spPr>
          <a:xfrm>
            <a:off x="8671600" y="3787137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Straight Connector 33"/>
          <p:cNvCxnSpPr>
            <a:stCxn id="26" idx="6"/>
            <a:endCxn id="28" idx="1"/>
          </p:cNvCxnSpPr>
          <p:nvPr/>
        </p:nvCxnSpPr>
        <p:spPr>
          <a:xfrm>
            <a:off x="8765338" y="3552514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Straight Connector 34"/>
          <p:cNvCxnSpPr>
            <a:stCxn id="22" idx="3"/>
            <a:endCxn id="24" idx="7"/>
          </p:cNvCxnSpPr>
          <p:nvPr/>
        </p:nvCxnSpPr>
        <p:spPr>
          <a:xfrm flipH="1">
            <a:off x="7837064" y="6049681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27" idx="0"/>
            <a:endCxn id="26" idx="3"/>
          </p:cNvCxnSpPr>
          <p:nvPr/>
        </p:nvCxnSpPr>
        <p:spPr>
          <a:xfrm flipV="1">
            <a:off x="7711480" y="3787137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Connector 36"/>
          <p:cNvCxnSpPr>
            <a:stCxn id="24" idx="5"/>
            <a:endCxn id="25" idx="2"/>
          </p:cNvCxnSpPr>
          <p:nvPr/>
        </p:nvCxnSpPr>
        <p:spPr>
          <a:xfrm>
            <a:off x="7837064" y="7010898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TextBox 37"/>
          <p:cNvSpPr txBox="1"/>
          <p:nvPr/>
        </p:nvSpPr>
        <p:spPr>
          <a:xfrm>
            <a:off x="6757658" y="7761950"/>
            <a:ext cx="4402072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X, 0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(0), 1, Y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9" name="Oval 38"/>
          <p:cNvSpPr>
            <a:spLocks noChangeAspect="1"/>
          </p:cNvSpPr>
          <p:nvPr/>
        </p:nvSpPr>
        <p:spPr>
          <a:xfrm>
            <a:off x="2881708" y="4708726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2291357" y="559734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1" name="Oval 40"/>
          <p:cNvSpPr>
            <a:spLocks noChangeAspect="1"/>
          </p:cNvSpPr>
          <p:nvPr/>
        </p:nvSpPr>
        <p:spPr>
          <a:xfrm>
            <a:off x="4092995" y="565973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1500830" y="655855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2396912" y="6925029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2335366" y="3334797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1601548" y="4308198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6" name="Oval 45"/>
          <p:cNvSpPr>
            <a:spLocks noChangeAspect="1"/>
          </p:cNvSpPr>
          <p:nvPr/>
        </p:nvSpPr>
        <p:spPr>
          <a:xfrm>
            <a:off x="4729758" y="449726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47" name="Straight Connector 46"/>
          <p:cNvCxnSpPr>
            <a:stCxn id="40" idx="4"/>
            <a:endCxn id="43" idx="0"/>
          </p:cNvCxnSpPr>
          <p:nvPr/>
        </p:nvCxnSpPr>
        <p:spPr>
          <a:xfrm>
            <a:off x="2611397" y="6260956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8" name="Straight Connector 47"/>
          <p:cNvCxnSpPr>
            <a:stCxn id="39" idx="3"/>
            <a:endCxn id="40" idx="0"/>
          </p:cNvCxnSpPr>
          <p:nvPr/>
        </p:nvCxnSpPr>
        <p:spPr>
          <a:xfrm flipH="1">
            <a:off x="2611397" y="5275157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Straight Connector 48"/>
          <p:cNvCxnSpPr>
            <a:stCxn id="41" idx="7"/>
            <a:endCxn id="46" idx="4"/>
          </p:cNvCxnSpPr>
          <p:nvPr/>
        </p:nvCxnSpPr>
        <p:spPr>
          <a:xfrm flipV="1">
            <a:off x="4639337" y="5160883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Straight Connector 49"/>
          <p:cNvCxnSpPr>
            <a:stCxn id="39" idx="5"/>
            <a:endCxn id="41" idx="2"/>
          </p:cNvCxnSpPr>
          <p:nvPr/>
        </p:nvCxnSpPr>
        <p:spPr>
          <a:xfrm>
            <a:off x="3428050" y="5275157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Straight Connector 50"/>
          <p:cNvCxnSpPr>
            <a:stCxn id="44" idx="5"/>
            <a:endCxn id="39" idx="0"/>
          </p:cNvCxnSpPr>
          <p:nvPr/>
        </p:nvCxnSpPr>
        <p:spPr>
          <a:xfrm>
            <a:off x="2881708" y="3901228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" name="Straight Connector 51"/>
          <p:cNvCxnSpPr>
            <a:stCxn id="44" idx="6"/>
            <a:endCxn id="46" idx="1"/>
          </p:cNvCxnSpPr>
          <p:nvPr/>
        </p:nvCxnSpPr>
        <p:spPr>
          <a:xfrm>
            <a:off x="2975446" y="3666605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Straight Connector 52"/>
          <p:cNvCxnSpPr>
            <a:stCxn id="40" idx="3"/>
            <a:endCxn id="42" idx="7"/>
          </p:cNvCxnSpPr>
          <p:nvPr/>
        </p:nvCxnSpPr>
        <p:spPr>
          <a:xfrm flipH="1">
            <a:off x="2047172" y="6163772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Straight Connector 53"/>
          <p:cNvCxnSpPr>
            <a:stCxn id="45" idx="0"/>
            <a:endCxn id="44" idx="3"/>
          </p:cNvCxnSpPr>
          <p:nvPr/>
        </p:nvCxnSpPr>
        <p:spPr>
          <a:xfrm flipV="1">
            <a:off x="1921588" y="3901228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Straight Connector 54"/>
          <p:cNvCxnSpPr>
            <a:stCxn id="42" idx="5"/>
            <a:endCxn id="43" idx="2"/>
          </p:cNvCxnSpPr>
          <p:nvPr/>
        </p:nvCxnSpPr>
        <p:spPr>
          <a:xfrm>
            <a:off x="2047172" y="7124989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07244928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1 and then 3</a:t>
            </a: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8671600" y="4594635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8081249" y="5483250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9882887" y="554564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7290722" y="6444467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8186804" y="6810938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8125258" y="3220706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7391440" y="419410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10519650" y="438317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9" name="Straight Connector 28"/>
          <p:cNvCxnSpPr>
            <a:stCxn id="22" idx="4"/>
            <a:endCxn id="25" idx="0"/>
          </p:cNvCxnSpPr>
          <p:nvPr/>
        </p:nvCxnSpPr>
        <p:spPr>
          <a:xfrm>
            <a:off x="8401289" y="6146865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Connector 29"/>
          <p:cNvCxnSpPr>
            <a:stCxn id="21" idx="3"/>
            <a:endCxn id="22" idx="0"/>
          </p:cNvCxnSpPr>
          <p:nvPr/>
        </p:nvCxnSpPr>
        <p:spPr>
          <a:xfrm flipH="1">
            <a:off x="8401289" y="5161066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Straight Connector 30"/>
          <p:cNvCxnSpPr>
            <a:stCxn id="23" idx="7"/>
            <a:endCxn id="28" idx="4"/>
          </p:cNvCxnSpPr>
          <p:nvPr/>
        </p:nvCxnSpPr>
        <p:spPr>
          <a:xfrm flipV="1">
            <a:off x="10429229" y="5046792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Connector 31"/>
          <p:cNvCxnSpPr>
            <a:stCxn id="21" idx="5"/>
            <a:endCxn id="23" idx="2"/>
          </p:cNvCxnSpPr>
          <p:nvPr/>
        </p:nvCxnSpPr>
        <p:spPr>
          <a:xfrm>
            <a:off x="9217942" y="5161066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>
            <a:stCxn id="26" idx="5"/>
            <a:endCxn id="21" idx="0"/>
          </p:cNvCxnSpPr>
          <p:nvPr/>
        </p:nvCxnSpPr>
        <p:spPr>
          <a:xfrm>
            <a:off x="8671600" y="3787137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Straight Connector 33"/>
          <p:cNvCxnSpPr>
            <a:stCxn id="26" idx="6"/>
            <a:endCxn id="28" idx="1"/>
          </p:cNvCxnSpPr>
          <p:nvPr/>
        </p:nvCxnSpPr>
        <p:spPr>
          <a:xfrm>
            <a:off x="8765338" y="3552514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Straight Connector 34"/>
          <p:cNvCxnSpPr>
            <a:stCxn id="22" idx="3"/>
            <a:endCxn id="24" idx="7"/>
          </p:cNvCxnSpPr>
          <p:nvPr/>
        </p:nvCxnSpPr>
        <p:spPr>
          <a:xfrm flipH="1">
            <a:off x="7837064" y="6049681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27" idx="0"/>
            <a:endCxn id="26" idx="3"/>
          </p:cNvCxnSpPr>
          <p:nvPr/>
        </p:nvCxnSpPr>
        <p:spPr>
          <a:xfrm flipV="1">
            <a:off x="7711480" y="3787137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Connector 36"/>
          <p:cNvCxnSpPr>
            <a:stCxn id="24" idx="5"/>
            <a:endCxn id="25" idx="2"/>
          </p:cNvCxnSpPr>
          <p:nvPr/>
        </p:nvCxnSpPr>
        <p:spPr>
          <a:xfrm>
            <a:off x="7837064" y="7010898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TextBox 37"/>
          <p:cNvSpPr txBox="1"/>
          <p:nvPr/>
        </p:nvSpPr>
        <p:spPr>
          <a:xfrm>
            <a:off x="6757658" y="7761950"/>
            <a:ext cx="4402072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X, 0, 1, 3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X, 1, 3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(1), 4, 5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3" name="Oval 72"/>
          <p:cNvSpPr>
            <a:spLocks noChangeAspect="1"/>
          </p:cNvSpPr>
          <p:nvPr/>
        </p:nvSpPr>
        <p:spPr>
          <a:xfrm>
            <a:off x="2628711" y="4649851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4" name="Oval 73"/>
          <p:cNvSpPr>
            <a:spLocks noChangeAspect="1"/>
          </p:cNvSpPr>
          <p:nvPr/>
        </p:nvSpPr>
        <p:spPr>
          <a:xfrm>
            <a:off x="2038360" y="5538466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5" name="Oval 74"/>
          <p:cNvSpPr>
            <a:spLocks noChangeAspect="1"/>
          </p:cNvSpPr>
          <p:nvPr/>
        </p:nvSpPr>
        <p:spPr>
          <a:xfrm>
            <a:off x="3839998" y="5600863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6" name="Oval 75"/>
          <p:cNvSpPr>
            <a:spLocks noChangeAspect="1"/>
          </p:cNvSpPr>
          <p:nvPr/>
        </p:nvSpPr>
        <p:spPr>
          <a:xfrm>
            <a:off x="1247833" y="649968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7" name="Oval 76"/>
          <p:cNvSpPr>
            <a:spLocks noChangeAspect="1"/>
          </p:cNvSpPr>
          <p:nvPr/>
        </p:nvSpPr>
        <p:spPr>
          <a:xfrm>
            <a:off x="2143915" y="686615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78" name="Oval 77"/>
          <p:cNvSpPr>
            <a:spLocks noChangeAspect="1"/>
          </p:cNvSpPr>
          <p:nvPr/>
        </p:nvSpPr>
        <p:spPr>
          <a:xfrm>
            <a:off x="2082369" y="3275922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9" name="Oval 78"/>
          <p:cNvSpPr>
            <a:spLocks noChangeAspect="1"/>
          </p:cNvSpPr>
          <p:nvPr/>
        </p:nvSpPr>
        <p:spPr>
          <a:xfrm>
            <a:off x="1348551" y="4249323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0" name="Oval 79"/>
          <p:cNvSpPr>
            <a:spLocks noChangeAspect="1"/>
          </p:cNvSpPr>
          <p:nvPr/>
        </p:nvSpPr>
        <p:spPr>
          <a:xfrm>
            <a:off x="4476761" y="443839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81" name="Straight Connector 80"/>
          <p:cNvCxnSpPr>
            <a:stCxn id="74" idx="4"/>
            <a:endCxn id="77" idx="0"/>
          </p:cNvCxnSpPr>
          <p:nvPr/>
        </p:nvCxnSpPr>
        <p:spPr>
          <a:xfrm>
            <a:off x="2358400" y="6202081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2" name="Straight Connector 81"/>
          <p:cNvCxnSpPr>
            <a:stCxn id="73" idx="3"/>
            <a:endCxn id="74" idx="0"/>
          </p:cNvCxnSpPr>
          <p:nvPr/>
        </p:nvCxnSpPr>
        <p:spPr>
          <a:xfrm flipH="1">
            <a:off x="2358400" y="5216282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3" name="Straight Connector 82"/>
          <p:cNvCxnSpPr>
            <a:stCxn id="75" idx="7"/>
            <a:endCxn id="80" idx="4"/>
          </p:cNvCxnSpPr>
          <p:nvPr/>
        </p:nvCxnSpPr>
        <p:spPr>
          <a:xfrm flipV="1">
            <a:off x="4386340" y="5102008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4" name="Straight Connector 83"/>
          <p:cNvCxnSpPr>
            <a:stCxn id="73" idx="5"/>
            <a:endCxn id="75" idx="2"/>
          </p:cNvCxnSpPr>
          <p:nvPr/>
        </p:nvCxnSpPr>
        <p:spPr>
          <a:xfrm>
            <a:off x="3175053" y="5216282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5" name="Straight Connector 84"/>
          <p:cNvCxnSpPr>
            <a:stCxn id="78" idx="5"/>
            <a:endCxn id="73" idx="0"/>
          </p:cNvCxnSpPr>
          <p:nvPr/>
        </p:nvCxnSpPr>
        <p:spPr>
          <a:xfrm>
            <a:off x="2628711" y="3842353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6" name="Straight Connector 85"/>
          <p:cNvCxnSpPr>
            <a:stCxn id="78" idx="6"/>
            <a:endCxn id="80" idx="1"/>
          </p:cNvCxnSpPr>
          <p:nvPr/>
        </p:nvCxnSpPr>
        <p:spPr>
          <a:xfrm>
            <a:off x="2722449" y="3607730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7" name="Straight Connector 86"/>
          <p:cNvCxnSpPr>
            <a:stCxn id="74" idx="3"/>
            <a:endCxn id="76" idx="7"/>
          </p:cNvCxnSpPr>
          <p:nvPr/>
        </p:nvCxnSpPr>
        <p:spPr>
          <a:xfrm flipH="1">
            <a:off x="1794175" y="6104897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8" name="Straight Connector 87"/>
          <p:cNvCxnSpPr>
            <a:stCxn id="79" idx="0"/>
            <a:endCxn id="78" idx="3"/>
          </p:cNvCxnSpPr>
          <p:nvPr/>
        </p:nvCxnSpPr>
        <p:spPr>
          <a:xfrm flipV="1">
            <a:off x="1668591" y="3842353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9" name="Straight Connector 88"/>
          <p:cNvCxnSpPr>
            <a:stCxn id="76" idx="5"/>
            <a:endCxn id="77" idx="2"/>
          </p:cNvCxnSpPr>
          <p:nvPr/>
        </p:nvCxnSpPr>
        <p:spPr>
          <a:xfrm>
            <a:off x="1794175" y="7066114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0" name="TextBox 89"/>
          <p:cNvSpPr txBox="1"/>
          <p:nvPr/>
        </p:nvSpPr>
        <p:spPr>
          <a:xfrm>
            <a:off x="978389" y="7801010"/>
            <a:ext cx="4138452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X, 0, 1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X, 1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(X),3, 2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081550268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5 and then 4</a:t>
            </a: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8671600" y="4594635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8081249" y="5483250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9882887" y="554564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7290722" y="6444467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8186804" y="6810938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8125258" y="3220706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7391440" y="419410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10519650" y="438317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9" name="Straight Connector 28"/>
          <p:cNvCxnSpPr>
            <a:stCxn id="22" idx="4"/>
            <a:endCxn id="25" idx="0"/>
          </p:cNvCxnSpPr>
          <p:nvPr/>
        </p:nvCxnSpPr>
        <p:spPr>
          <a:xfrm>
            <a:off x="8401289" y="6146865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Connector 29"/>
          <p:cNvCxnSpPr>
            <a:stCxn id="21" idx="3"/>
            <a:endCxn id="22" idx="0"/>
          </p:cNvCxnSpPr>
          <p:nvPr/>
        </p:nvCxnSpPr>
        <p:spPr>
          <a:xfrm flipH="1">
            <a:off x="8401289" y="5161066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Straight Connector 30"/>
          <p:cNvCxnSpPr>
            <a:stCxn id="23" idx="7"/>
            <a:endCxn id="28" idx="4"/>
          </p:cNvCxnSpPr>
          <p:nvPr/>
        </p:nvCxnSpPr>
        <p:spPr>
          <a:xfrm flipV="1">
            <a:off x="10429229" y="5046792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Connector 31"/>
          <p:cNvCxnSpPr>
            <a:stCxn id="21" idx="5"/>
            <a:endCxn id="23" idx="2"/>
          </p:cNvCxnSpPr>
          <p:nvPr/>
        </p:nvCxnSpPr>
        <p:spPr>
          <a:xfrm>
            <a:off x="9217942" y="5161066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>
            <a:stCxn id="26" idx="5"/>
            <a:endCxn id="21" idx="0"/>
          </p:cNvCxnSpPr>
          <p:nvPr/>
        </p:nvCxnSpPr>
        <p:spPr>
          <a:xfrm>
            <a:off x="8671600" y="3787137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Straight Connector 33"/>
          <p:cNvCxnSpPr>
            <a:stCxn id="26" idx="6"/>
            <a:endCxn id="28" idx="1"/>
          </p:cNvCxnSpPr>
          <p:nvPr/>
        </p:nvCxnSpPr>
        <p:spPr>
          <a:xfrm>
            <a:off x="8765338" y="3552514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Straight Connector 34"/>
          <p:cNvCxnSpPr>
            <a:stCxn id="22" idx="3"/>
            <a:endCxn id="24" idx="7"/>
          </p:cNvCxnSpPr>
          <p:nvPr/>
        </p:nvCxnSpPr>
        <p:spPr>
          <a:xfrm flipH="1">
            <a:off x="7837064" y="6049681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27" idx="0"/>
            <a:endCxn id="26" idx="3"/>
          </p:cNvCxnSpPr>
          <p:nvPr/>
        </p:nvCxnSpPr>
        <p:spPr>
          <a:xfrm flipV="1">
            <a:off x="7711480" y="3787137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Connector 36"/>
          <p:cNvCxnSpPr>
            <a:stCxn id="24" idx="5"/>
            <a:endCxn id="25" idx="2"/>
          </p:cNvCxnSpPr>
          <p:nvPr/>
        </p:nvCxnSpPr>
        <p:spPr>
          <a:xfrm>
            <a:off x="7837064" y="7010898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TextBox 37"/>
          <p:cNvSpPr txBox="1"/>
          <p:nvPr/>
        </p:nvSpPr>
        <p:spPr>
          <a:xfrm>
            <a:off x="6757658" y="7761950"/>
            <a:ext cx="5182296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X, 0, 1, 3, 5, 4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X, 1, 3, 5, 4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(3), (5)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978389" y="7801010"/>
            <a:ext cx="4138452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X, 0, 1, 3, 5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X, 1, 3,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5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(3), 4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9" name="Oval 38"/>
          <p:cNvSpPr>
            <a:spLocks noChangeAspect="1"/>
          </p:cNvSpPr>
          <p:nvPr/>
        </p:nvSpPr>
        <p:spPr>
          <a:xfrm>
            <a:off x="2692258" y="4882783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2101907" y="5771398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1" name="Oval 40"/>
          <p:cNvSpPr>
            <a:spLocks noChangeAspect="1"/>
          </p:cNvSpPr>
          <p:nvPr/>
        </p:nvSpPr>
        <p:spPr>
          <a:xfrm>
            <a:off x="3903545" y="583379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1311380" y="6732615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2207462" y="7099086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2145916" y="3508854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1412098" y="4482255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6" name="Oval 45"/>
          <p:cNvSpPr>
            <a:spLocks noChangeAspect="1"/>
          </p:cNvSpPr>
          <p:nvPr/>
        </p:nvSpPr>
        <p:spPr>
          <a:xfrm>
            <a:off x="4540308" y="467132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47" name="Straight Connector 46"/>
          <p:cNvCxnSpPr>
            <a:stCxn id="40" idx="4"/>
            <a:endCxn id="43" idx="0"/>
          </p:cNvCxnSpPr>
          <p:nvPr/>
        </p:nvCxnSpPr>
        <p:spPr>
          <a:xfrm>
            <a:off x="2421947" y="6435013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8" name="Straight Connector 47"/>
          <p:cNvCxnSpPr>
            <a:stCxn id="39" idx="3"/>
            <a:endCxn id="40" idx="0"/>
          </p:cNvCxnSpPr>
          <p:nvPr/>
        </p:nvCxnSpPr>
        <p:spPr>
          <a:xfrm flipH="1">
            <a:off x="2421947" y="5449214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Straight Connector 48"/>
          <p:cNvCxnSpPr>
            <a:stCxn id="41" idx="7"/>
            <a:endCxn id="46" idx="4"/>
          </p:cNvCxnSpPr>
          <p:nvPr/>
        </p:nvCxnSpPr>
        <p:spPr>
          <a:xfrm flipV="1">
            <a:off x="4449887" y="5334940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Straight Connector 49"/>
          <p:cNvCxnSpPr>
            <a:stCxn id="39" idx="5"/>
            <a:endCxn id="41" idx="2"/>
          </p:cNvCxnSpPr>
          <p:nvPr/>
        </p:nvCxnSpPr>
        <p:spPr>
          <a:xfrm>
            <a:off x="3238600" y="5449214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Straight Connector 50"/>
          <p:cNvCxnSpPr>
            <a:stCxn id="44" idx="5"/>
            <a:endCxn id="39" idx="0"/>
          </p:cNvCxnSpPr>
          <p:nvPr/>
        </p:nvCxnSpPr>
        <p:spPr>
          <a:xfrm>
            <a:off x="2692258" y="4075285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" name="Straight Connector 51"/>
          <p:cNvCxnSpPr>
            <a:stCxn id="44" idx="6"/>
            <a:endCxn id="46" idx="1"/>
          </p:cNvCxnSpPr>
          <p:nvPr/>
        </p:nvCxnSpPr>
        <p:spPr>
          <a:xfrm>
            <a:off x="2785996" y="3840662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Straight Connector 52"/>
          <p:cNvCxnSpPr>
            <a:stCxn id="40" idx="3"/>
            <a:endCxn id="42" idx="7"/>
          </p:cNvCxnSpPr>
          <p:nvPr/>
        </p:nvCxnSpPr>
        <p:spPr>
          <a:xfrm flipH="1">
            <a:off x="1857722" y="6337829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Straight Connector 53"/>
          <p:cNvCxnSpPr>
            <a:stCxn id="45" idx="0"/>
            <a:endCxn id="44" idx="3"/>
          </p:cNvCxnSpPr>
          <p:nvPr/>
        </p:nvCxnSpPr>
        <p:spPr>
          <a:xfrm flipV="1">
            <a:off x="1732138" y="4075285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Straight Connector 54"/>
          <p:cNvCxnSpPr>
            <a:stCxn id="42" idx="5"/>
            <a:endCxn id="43" idx="2"/>
          </p:cNvCxnSpPr>
          <p:nvPr/>
        </p:nvCxnSpPr>
        <p:spPr>
          <a:xfrm>
            <a:off x="1857722" y="7299046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44876262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Backtracking Till 1</a:t>
            </a: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8671600" y="4594635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8081249" y="548325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9882887" y="5545647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7290722" y="644446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8186804" y="6810938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8125258" y="3220706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7391440" y="419410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10519650" y="438317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9" name="Straight Connector 28"/>
          <p:cNvCxnSpPr>
            <a:stCxn id="22" idx="4"/>
            <a:endCxn id="25" idx="0"/>
          </p:cNvCxnSpPr>
          <p:nvPr/>
        </p:nvCxnSpPr>
        <p:spPr>
          <a:xfrm>
            <a:off x="8401289" y="6146865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Connector 29"/>
          <p:cNvCxnSpPr>
            <a:stCxn id="21" idx="3"/>
            <a:endCxn id="22" idx="0"/>
          </p:cNvCxnSpPr>
          <p:nvPr/>
        </p:nvCxnSpPr>
        <p:spPr>
          <a:xfrm flipH="1">
            <a:off x="8401289" y="5161066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Straight Connector 30"/>
          <p:cNvCxnSpPr>
            <a:stCxn id="23" idx="7"/>
            <a:endCxn id="28" idx="4"/>
          </p:cNvCxnSpPr>
          <p:nvPr/>
        </p:nvCxnSpPr>
        <p:spPr>
          <a:xfrm flipV="1">
            <a:off x="10429229" y="5046792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Connector 31"/>
          <p:cNvCxnSpPr>
            <a:stCxn id="21" idx="5"/>
            <a:endCxn id="23" idx="2"/>
          </p:cNvCxnSpPr>
          <p:nvPr/>
        </p:nvCxnSpPr>
        <p:spPr>
          <a:xfrm>
            <a:off x="9217942" y="5161066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>
            <a:stCxn id="26" idx="5"/>
            <a:endCxn id="21" idx="0"/>
          </p:cNvCxnSpPr>
          <p:nvPr/>
        </p:nvCxnSpPr>
        <p:spPr>
          <a:xfrm>
            <a:off x="8671600" y="3787137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Straight Connector 33"/>
          <p:cNvCxnSpPr>
            <a:stCxn id="26" idx="6"/>
            <a:endCxn id="28" idx="1"/>
          </p:cNvCxnSpPr>
          <p:nvPr/>
        </p:nvCxnSpPr>
        <p:spPr>
          <a:xfrm>
            <a:off x="8765338" y="3552514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Straight Connector 34"/>
          <p:cNvCxnSpPr>
            <a:stCxn id="22" idx="3"/>
            <a:endCxn id="24" idx="7"/>
          </p:cNvCxnSpPr>
          <p:nvPr/>
        </p:nvCxnSpPr>
        <p:spPr>
          <a:xfrm flipH="1">
            <a:off x="7837064" y="6049681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27" idx="0"/>
            <a:endCxn id="26" idx="3"/>
          </p:cNvCxnSpPr>
          <p:nvPr/>
        </p:nvCxnSpPr>
        <p:spPr>
          <a:xfrm flipV="1">
            <a:off x="7711480" y="3787137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Connector 36"/>
          <p:cNvCxnSpPr>
            <a:stCxn id="24" idx="5"/>
            <a:endCxn id="25" idx="2"/>
          </p:cNvCxnSpPr>
          <p:nvPr/>
        </p:nvCxnSpPr>
        <p:spPr>
          <a:xfrm>
            <a:off x="7837064" y="7010898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TextBox 37"/>
          <p:cNvSpPr txBox="1"/>
          <p:nvPr/>
        </p:nvSpPr>
        <p:spPr>
          <a:xfrm>
            <a:off x="6757658" y="7761950"/>
            <a:ext cx="5182296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X, 0, 1, 3, 5, 4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X, 1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(X), (3), </a:t>
            </a:r>
            <a:r>
              <a:rPr lang="en-US" b="1" dirty="0"/>
              <a:t>2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56" name="Oval 55"/>
          <p:cNvSpPr>
            <a:spLocks noChangeAspect="1"/>
          </p:cNvSpPr>
          <p:nvPr/>
        </p:nvSpPr>
        <p:spPr>
          <a:xfrm>
            <a:off x="2532397" y="4594635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1942046" y="5483250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3743684" y="554564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9" name="Oval 58"/>
          <p:cNvSpPr>
            <a:spLocks noChangeAspect="1"/>
          </p:cNvSpPr>
          <p:nvPr/>
        </p:nvSpPr>
        <p:spPr>
          <a:xfrm>
            <a:off x="1151519" y="6444467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0" name="Oval 59"/>
          <p:cNvSpPr>
            <a:spLocks noChangeAspect="1"/>
          </p:cNvSpPr>
          <p:nvPr/>
        </p:nvSpPr>
        <p:spPr>
          <a:xfrm>
            <a:off x="2047601" y="6810938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61" name="Oval 60"/>
          <p:cNvSpPr>
            <a:spLocks noChangeAspect="1"/>
          </p:cNvSpPr>
          <p:nvPr/>
        </p:nvSpPr>
        <p:spPr>
          <a:xfrm>
            <a:off x="1986055" y="3220706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2" name="Oval 61"/>
          <p:cNvSpPr>
            <a:spLocks noChangeAspect="1"/>
          </p:cNvSpPr>
          <p:nvPr/>
        </p:nvSpPr>
        <p:spPr>
          <a:xfrm>
            <a:off x="1252237" y="419410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3" name="Oval 62"/>
          <p:cNvSpPr>
            <a:spLocks noChangeAspect="1"/>
          </p:cNvSpPr>
          <p:nvPr/>
        </p:nvSpPr>
        <p:spPr>
          <a:xfrm>
            <a:off x="4380447" y="438317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64" name="Straight Connector 63"/>
          <p:cNvCxnSpPr>
            <a:stCxn id="57" idx="4"/>
            <a:endCxn id="60" idx="0"/>
          </p:cNvCxnSpPr>
          <p:nvPr/>
        </p:nvCxnSpPr>
        <p:spPr>
          <a:xfrm>
            <a:off x="2262086" y="6146865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5" name="Straight Connector 64"/>
          <p:cNvCxnSpPr>
            <a:stCxn id="56" idx="3"/>
            <a:endCxn id="57" idx="0"/>
          </p:cNvCxnSpPr>
          <p:nvPr/>
        </p:nvCxnSpPr>
        <p:spPr>
          <a:xfrm flipH="1">
            <a:off x="2262086" y="5161066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6" name="Straight Connector 65"/>
          <p:cNvCxnSpPr>
            <a:stCxn id="58" idx="7"/>
            <a:endCxn id="63" idx="4"/>
          </p:cNvCxnSpPr>
          <p:nvPr/>
        </p:nvCxnSpPr>
        <p:spPr>
          <a:xfrm flipV="1">
            <a:off x="4290026" y="5046792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7" name="Straight Connector 66"/>
          <p:cNvCxnSpPr>
            <a:stCxn id="56" idx="5"/>
            <a:endCxn id="58" idx="2"/>
          </p:cNvCxnSpPr>
          <p:nvPr/>
        </p:nvCxnSpPr>
        <p:spPr>
          <a:xfrm>
            <a:off x="3078739" y="5161066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8" name="Straight Connector 67"/>
          <p:cNvCxnSpPr>
            <a:stCxn id="61" idx="5"/>
            <a:endCxn id="56" idx="0"/>
          </p:cNvCxnSpPr>
          <p:nvPr/>
        </p:nvCxnSpPr>
        <p:spPr>
          <a:xfrm>
            <a:off x="2532397" y="3787137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9" name="Straight Connector 68"/>
          <p:cNvCxnSpPr>
            <a:stCxn id="61" idx="6"/>
            <a:endCxn id="63" idx="1"/>
          </p:cNvCxnSpPr>
          <p:nvPr/>
        </p:nvCxnSpPr>
        <p:spPr>
          <a:xfrm>
            <a:off x="2626135" y="3552514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0" name="Straight Connector 69"/>
          <p:cNvCxnSpPr>
            <a:stCxn id="57" idx="3"/>
            <a:endCxn id="59" idx="7"/>
          </p:cNvCxnSpPr>
          <p:nvPr/>
        </p:nvCxnSpPr>
        <p:spPr>
          <a:xfrm flipH="1">
            <a:off x="1697861" y="6049681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1" name="Straight Connector 70"/>
          <p:cNvCxnSpPr>
            <a:stCxn id="62" idx="0"/>
            <a:endCxn id="61" idx="3"/>
          </p:cNvCxnSpPr>
          <p:nvPr/>
        </p:nvCxnSpPr>
        <p:spPr>
          <a:xfrm flipV="1">
            <a:off x="1572277" y="3787137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2" name="Straight Connector 71"/>
          <p:cNvCxnSpPr>
            <a:stCxn id="59" idx="5"/>
            <a:endCxn id="60" idx="2"/>
          </p:cNvCxnSpPr>
          <p:nvPr/>
        </p:nvCxnSpPr>
        <p:spPr>
          <a:xfrm>
            <a:off x="1697861" y="7010898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3" name="TextBox 72"/>
          <p:cNvSpPr txBox="1"/>
          <p:nvPr/>
        </p:nvSpPr>
        <p:spPr>
          <a:xfrm>
            <a:off x="618455" y="7761950"/>
            <a:ext cx="5182296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X, 0, 1, </a:t>
            </a:r>
            <a:r>
              <a:rPr kumimoji="0" lang="en-US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3, 5</a:t>
            </a: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, 4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X, 1, 3, 5, 4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</a:t>
            </a:r>
            <a:r>
              <a:rPr lang="en-US" b="1" dirty="0"/>
              <a:t>(3), (5)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0827828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5315" y="2603499"/>
            <a:ext cx="8581293" cy="6751515"/>
          </a:xfrm>
        </p:spPr>
        <p:txBody>
          <a:bodyPr>
            <a:normAutofit/>
          </a:bodyPr>
          <a:lstStyle/>
          <a:p>
            <a:r>
              <a:rPr lang="en-US" dirty="0"/>
              <a:t>A set of </a:t>
            </a:r>
            <a:r>
              <a:rPr lang="en-US" b="1" dirty="0"/>
              <a:t>vertices</a:t>
            </a:r>
            <a:r>
              <a:rPr lang="en-US" dirty="0"/>
              <a:t> connected by </a:t>
            </a:r>
            <a:r>
              <a:rPr lang="en-US" b="1" dirty="0"/>
              <a:t>edges</a:t>
            </a:r>
          </a:p>
          <a:p>
            <a:r>
              <a:rPr lang="en-US" b="1" dirty="0"/>
              <a:t>Directed</a:t>
            </a:r>
            <a:r>
              <a:rPr lang="en-US" dirty="0"/>
              <a:t> or </a:t>
            </a:r>
            <a:r>
              <a:rPr lang="en-US" b="1" dirty="0"/>
              <a:t>Undirected </a:t>
            </a:r>
            <a:r>
              <a:rPr lang="en-US" dirty="0"/>
              <a:t>graphs</a:t>
            </a:r>
          </a:p>
          <a:p>
            <a:pPr lvl="1"/>
            <a:r>
              <a:rPr lang="en-US" dirty="0"/>
              <a:t>If edge from X to Y, implies edge from Y to X?</a:t>
            </a:r>
          </a:p>
          <a:p>
            <a:r>
              <a:rPr lang="en-US" dirty="0"/>
              <a:t>Many different problems can be represented with graphs</a:t>
            </a:r>
          </a:p>
          <a:p>
            <a:r>
              <a:rPr lang="en-US" dirty="0"/>
              <a:t>Many different algorithms specialized for graphs</a:t>
            </a:r>
          </a:p>
          <a:p>
            <a:r>
              <a:rPr lang="en-US" dirty="0"/>
              <a:t>Here just having a very high level view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0142806" y="360574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0472811" y="476886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11310424" y="372040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11630464" y="851514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9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1752971" y="542296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9044647" y="265891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10472811" y="693063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9483922" y="564744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6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11570091" y="726244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7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9527931" y="792606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8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" name="Straight Connector 14"/>
          <p:cNvCxnSpPr>
            <a:stCxn id="12" idx="4"/>
            <a:endCxn id="7" idx="0"/>
          </p:cNvCxnSpPr>
          <p:nvPr/>
        </p:nvCxnSpPr>
        <p:spPr>
          <a:xfrm>
            <a:off x="11890131" y="7926060"/>
            <a:ext cx="60373" cy="5890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5" idx="5"/>
            <a:endCxn id="8" idx="2"/>
          </p:cNvCxnSpPr>
          <p:nvPr/>
        </p:nvCxnSpPr>
        <p:spPr>
          <a:xfrm>
            <a:off x="11019153" y="5335291"/>
            <a:ext cx="733818" cy="419482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4" idx="4"/>
            <a:endCxn id="5" idx="1"/>
          </p:cNvCxnSpPr>
          <p:nvPr/>
        </p:nvCxnSpPr>
        <p:spPr>
          <a:xfrm>
            <a:off x="10462846" y="4269356"/>
            <a:ext cx="103703" cy="59668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5" idx="7"/>
            <a:endCxn id="6" idx="3"/>
          </p:cNvCxnSpPr>
          <p:nvPr/>
        </p:nvCxnSpPr>
        <p:spPr>
          <a:xfrm flipV="1">
            <a:off x="11019153" y="4286836"/>
            <a:ext cx="385009" cy="57920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4" idx="6"/>
            <a:endCxn id="6" idx="2"/>
          </p:cNvCxnSpPr>
          <p:nvPr/>
        </p:nvCxnSpPr>
        <p:spPr>
          <a:xfrm>
            <a:off x="10782886" y="3937549"/>
            <a:ext cx="527538" cy="11466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>
            <a:stCxn id="9" idx="5"/>
            <a:endCxn id="4" idx="1"/>
          </p:cNvCxnSpPr>
          <p:nvPr/>
        </p:nvCxnSpPr>
        <p:spPr>
          <a:xfrm>
            <a:off x="9590989" y="3225341"/>
            <a:ext cx="645555" cy="4775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Straight Connector 30"/>
          <p:cNvCxnSpPr>
            <a:stCxn id="11" idx="4"/>
            <a:endCxn id="13" idx="0"/>
          </p:cNvCxnSpPr>
          <p:nvPr/>
        </p:nvCxnSpPr>
        <p:spPr>
          <a:xfrm>
            <a:off x="9803962" y="6311063"/>
            <a:ext cx="44009" cy="161499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Connector 31"/>
          <p:cNvCxnSpPr>
            <a:stCxn id="8" idx="4"/>
            <a:endCxn id="12" idx="0"/>
          </p:cNvCxnSpPr>
          <p:nvPr/>
        </p:nvCxnSpPr>
        <p:spPr>
          <a:xfrm flipH="1">
            <a:off x="11890131" y="6086580"/>
            <a:ext cx="182880" cy="1175865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>
            <a:stCxn id="5" idx="3"/>
            <a:endCxn id="11" idx="7"/>
          </p:cNvCxnSpPr>
          <p:nvPr/>
        </p:nvCxnSpPr>
        <p:spPr>
          <a:xfrm flipH="1">
            <a:off x="10030264" y="5335291"/>
            <a:ext cx="536285" cy="40934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Straight Connector 33"/>
          <p:cNvCxnSpPr>
            <a:stCxn id="6" idx="5"/>
            <a:endCxn id="8" idx="0"/>
          </p:cNvCxnSpPr>
          <p:nvPr/>
        </p:nvCxnSpPr>
        <p:spPr>
          <a:xfrm>
            <a:off x="11856766" y="4286836"/>
            <a:ext cx="216245" cy="113612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Straight Connector 44"/>
          <p:cNvCxnSpPr>
            <a:stCxn id="10" idx="3"/>
            <a:endCxn id="13" idx="7"/>
          </p:cNvCxnSpPr>
          <p:nvPr/>
        </p:nvCxnSpPr>
        <p:spPr>
          <a:xfrm flipH="1">
            <a:off x="10074273" y="7497068"/>
            <a:ext cx="492276" cy="526176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Straight Connector 45"/>
          <p:cNvCxnSpPr>
            <a:stCxn id="13" idx="5"/>
            <a:endCxn id="7" idx="2"/>
          </p:cNvCxnSpPr>
          <p:nvPr/>
        </p:nvCxnSpPr>
        <p:spPr>
          <a:xfrm>
            <a:off x="10074273" y="8492491"/>
            <a:ext cx="1556191" cy="35446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144789688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2 and 1</a:t>
            </a: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8671600" y="4594635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8081249" y="548325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9882887" y="5545647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7290722" y="644446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8186804" y="6810938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8125258" y="3220706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7391440" y="419410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10519650" y="4383177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9" name="Straight Connector 28"/>
          <p:cNvCxnSpPr>
            <a:stCxn id="22" idx="4"/>
            <a:endCxn id="25" idx="0"/>
          </p:cNvCxnSpPr>
          <p:nvPr/>
        </p:nvCxnSpPr>
        <p:spPr>
          <a:xfrm>
            <a:off x="8401289" y="6146865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Connector 29"/>
          <p:cNvCxnSpPr>
            <a:stCxn id="21" idx="3"/>
            <a:endCxn id="22" idx="0"/>
          </p:cNvCxnSpPr>
          <p:nvPr/>
        </p:nvCxnSpPr>
        <p:spPr>
          <a:xfrm flipH="1">
            <a:off x="8401289" y="5161066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Straight Connector 30"/>
          <p:cNvCxnSpPr>
            <a:stCxn id="23" idx="7"/>
            <a:endCxn id="28" idx="4"/>
          </p:cNvCxnSpPr>
          <p:nvPr/>
        </p:nvCxnSpPr>
        <p:spPr>
          <a:xfrm flipV="1">
            <a:off x="10429229" y="5046792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Connector 31"/>
          <p:cNvCxnSpPr>
            <a:stCxn id="21" idx="5"/>
            <a:endCxn id="23" idx="2"/>
          </p:cNvCxnSpPr>
          <p:nvPr/>
        </p:nvCxnSpPr>
        <p:spPr>
          <a:xfrm>
            <a:off x="9217942" y="5161066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>
            <a:stCxn id="26" idx="5"/>
            <a:endCxn id="21" idx="0"/>
          </p:cNvCxnSpPr>
          <p:nvPr/>
        </p:nvCxnSpPr>
        <p:spPr>
          <a:xfrm>
            <a:off x="8671600" y="3787137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Straight Connector 33"/>
          <p:cNvCxnSpPr>
            <a:stCxn id="26" idx="6"/>
            <a:endCxn id="28" idx="1"/>
          </p:cNvCxnSpPr>
          <p:nvPr/>
        </p:nvCxnSpPr>
        <p:spPr>
          <a:xfrm>
            <a:off x="8765338" y="3552514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Straight Connector 34"/>
          <p:cNvCxnSpPr>
            <a:stCxn id="22" idx="3"/>
            <a:endCxn id="24" idx="7"/>
          </p:cNvCxnSpPr>
          <p:nvPr/>
        </p:nvCxnSpPr>
        <p:spPr>
          <a:xfrm flipH="1">
            <a:off x="7837064" y="6049681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27" idx="0"/>
            <a:endCxn id="26" idx="3"/>
          </p:cNvCxnSpPr>
          <p:nvPr/>
        </p:nvCxnSpPr>
        <p:spPr>
          <a:xfrm flipV="1">
            <a:off x="7711480" y="3787137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Connector 36"/>
          <p:cNvCxnSpPr>
            <a:stCxn id="24" idx="5"/>
            <a:endCxn id="25" idx="2"/>
          </p:cNvCxnSpPr>
          <p:nvPr/>
        </p:nvCxnSpPr>
        <p:spPr>
          <a:xfrm>
            <a:off x="7837064" y="7010898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TextBox 37"/>
          <p:cNvSpPr txBox="1"/>
          <p:nvPr/>
        </p:nvSpPr>
        <p:spPr>
          <a:xfrm>
            <a:off x="6757657" y="7761950"/>
            <a:ext cx="5780173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X, 0, 1, 3, 5, 4, 2, Y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X, 1, 2,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Y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(X), (2)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39" name="Oval 38"/>
          <p:cNvSpPr>
            <a:spLocks noChangeAspect="1"/>
          </p:cNvSpPr>
          <p:nvPr/>
        </p:nvSpPr>
        <p:spPr>
          <a:xfrm>
            <a:off x="2546470" y="4594635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1956119" y="548325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1" name="Oval 40"/>
          <p:cNvSpPr>
            <a:spLocks noChangeAspect="1"/>
          </p:cNvSpPr>
          <p:nvPr/>
        </p:nvSpPr>
        <p:spPr>
          <a:xfrm>
            <a:off x="3757757" y="5545647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1165592" y="644446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2061674" y="6810938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2000128" y="3220706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1266310" y="419410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6" name="Oval 45"/>
          <p:cNvSpPr>
            <a:spLocks noChangeAspect="1"/>
          </p:cNvSpPr>
          <p:nvPr/>
        </p:nvSpPr>
        <p:spPr>
          <a:xfrm>
            <a:off x="4394520" y="4383177"/>
            <a:ext cx="640080" cy="663615"/>
          </a:xfrm>
          <a:prstGeom prst="ellipse">
            <a:avLst/>
          </a:prstGeom>
          <a:solidFill>
            <a:srgbClr val="FFFF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47" name="Straight Connector 46"/>
          <p:cNvCxnSpPr>
            <a:stCxn id="40" idx="4"/>
            <a:endCxn id="43" idx="0"/>
          </p:cNvCxnSpPr>
          <p:nvPr/>
        </p:nvCxnSpPr>
        <p:spPr>
          <a:xfrm>
            <a:off x="2276159" y="6146865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8" name="Straight Connector 47"/>
          <p:cNvCxnSpPr>
            <a:stCxn id="39" idx="3"/>
            <a:endCxn id="40" idx="0"/>
          </p:cNvCxnSpPr>
          <p:nvPr/>
        </p:nvCxnSpPr>
        <p:spPr>
          <a:xfrm flipH="1">
            <a:off x="2276159" y="5161066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Straight Connector 48"/>
          <p:cNvCxnSpPr>
            <a:stCxn id="41" idx="7"/>
            <a:endCxn id="46" idx="4"/>
          </p:cNvCxnSpPr>
          <p:nvPr/>
        </p:nvCxnSpPr>
        <p:spPr>
          <a:xfrm flipV="1">
            <a:off x="4304099" y="5046792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Straight Connector 49"/>
          <p:cNvCxnSpPr>
            <a:stCxn id="39" idx="5"/>
            <a:endCxn id="41" idx="2"/>
          </p:cNvCxnSpPr>
          <p:nvPr/>
        </p:nvCxnSpPr>
        <p:spPr>
          <a:xfrm>
            <a:off x="3092812" y="5161066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Straight Connector 50"/>
          <p:cNvCxnSpPr>
            <a:stCxn id="44" idx="5"/>
            <a:endCxn id="39" idx="0"/>
          </p:cNvCxnSpPr>
          <p:nvPr/>
        </p:nvCxnSpPr>
        <p:spPr>
          <a:xfrm>
            <a:off x="2546470" y="3787137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" name="Straight Connector 51"/>
          <p:cNvCxnSpPr>
            <a:stCxn id="44" idx="6"/>
            <a:endCxn id="46" idx="1"/>
          </p:cNvCxnSpPr>
          <p:nvPr/>
        </p:nvCxnSpPr>
        <p:spPr>
          <a:xfrm>
            <a:off x="2640208" y="3552514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Straight Connector 52"/>
          <p:cNvCxnSpPr>
            <a:stCxn id="40" idx="3"/>
            <a:endCxn id="42" idx="7"/>
          </p:cNvCxnSpPr>
          <p:nvPr/>
        </p:nvCxnSpPr>
        <p:spPr>
          <a:xfrm flipH="1">
            <a:off x="1711934" y="6049681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Straight Connector 53"/>
          <p:cNvCxnSpPr>
            <a:stCxn id="45" idx="0"/>
            <a:endCxn id="44" idx="3"/>
          </p:cNvCxnSpPr>
          <p:nvPr/>
        </p:nvCxnSpPr>
        <p:spPr>
          <a:xfrm flipV="1">
            <a:off x="1586350" y="3787137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Straight Connector 54"/>
          <p:cNvCxnSpPr>
            <a:stCxn id="42" idx="5"/>
            <a:endCxn id="43" idx="2"/>
          </p:cNvCxnSpPr>
          <p:nvPr/>
        </p:nvCxnSpPr>
        <p:spPr>
          <a:xfrm>
            <a:off x="1711934" y="7010898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4" name="TextBox 73"/>
          <p:cNvSpPr txBox="1"/>
          <p:nvPr/>
        </p:nvSpPr>
        <p:spPr>
          <a:xfrm>
            <a:off x="632528" y="7761950"/>
            <a:ext cx="5182296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X, 0, 1, 3, 5, 4, 2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X, 1, 2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(1), Y</a:t>
            </a:r>
            <a:endParaRPr kumimoji="0" lang="en-US" sz="36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4324562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Path X, 1, 2, Y</a:t>
            </a: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6533490" y="4443585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7744777" y="5394597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5987148" y="3069656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8381540" y="4232127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31" name="Straight Connector 30"/>
          <p:cNvCxnSpPr>
            <a:stCxn id="23" idx="7"/>
            <a:endCxn id="28" idx="4"/>
          </p:cNvCxnSpPr>
          <p:nvPr/>
        </p:nvCxnSpPr>
        <p:spPr>
          <a:xfrm flipV="1">
            <a:off x="8291119" y="4895742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Connector 31"/>
          <p:cNvCxnSpPr>
            <a:stCxn id="21" idx="5"/>
            <a:endCxn id="23" idx="2"/>
          </p:cNvCxnSpPr>
          <p:nvPr/>
        </p:nvCxnSpPr>
        <p:spPr>
          <a:xfrm>
            <a:off x="7079832" y="5010016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>
            <a:stCxn id="26" idx="5"/>
            <a:endCxn id="21" idx="0"/>
          </p:cNvCxnSpPr>
          <p:nvPr/>
        </p:nvCxnSpPr>
        <p:spPr>
          <a:xfrm>
            <a:off x="6533490" y="3636087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TextBox 37"/>
          <p:cNvSpPr txBox="1"/>
          <p:nvPr/>
        </p:nvSpPr>
        <p:spPr>
          <a:xfrm>
            <a:off x="8126363" y="6204364"/>
            <a:ext cx="4571598" cy="34265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We found a path (which is stored in the stack), but it is not necessarily the shortest (which would be X-Y)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56" name="Oval 55"/>
          <p:cNvSpPr>
            <a:spLocks noChangeAspect="1"/>
          </p:cNvSpPr>
          <p:nvPr/>
        </p:nvSpPr>
        <p:spPr>
          <a:xfrm>
            <a:off x="2308052" y="4594635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1717701" y="548325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3519339" y="5545647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9" name="Oval 58"/>
          <p:cNvSpPr>
            <a:spLocks noChangeAspect="1"/>
          </p:cNvSpPr>
          <p:nvPr/>
        </p:nvSpPr>
        <p:spPr>
          <a:xfrm>
            <a:off x="927174" y="644446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0" name="Oval 59"/>
          <p:cNvSpPr>
            <a:spLocks noChangeAspect="1"/>
          </p:cNvSpPr>
          <p:nvPr/>
        </p:nvSpPr>
        <p:spPr>
          <a:xfrm>
            <a:off x="1823256" y="6810938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61" name="Oval 60"/>
          <p:cNvSpPr>
            <a:spLocks noChangeAspect="1"/>
          </p:cNvSpPr>
          <p:nvPr/>
        </p:nvSpPr>
        <p:spPr>
          <a:xfrm>
            <a:off x="1761710" y="3220706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2" name="Oval 61"/>
          <p:cNvSpPr>
            <a:spLocks noChangeAspect="1"/>
          </p:cNvSpPr>
          <p:nvPr/>
        </p:nvSpPr>
        <p:spPr>
          <a:xfrm>
            <a:off x="1027892" y="4194107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3" name="Oval 62"/>
          <p:cNvSpPr>
            <a:spLocks noChangeAspect="1"/>
          </p:cNvSpPr>
          <p:nvPr/>
        </p:nvSpPr>
        <p:spPr>
          <a:xfrm>
            <a:off x="4156102" y="4383177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64" name="Straight Connector 63"/>
          <p:cNvCxnSpPr>
            <a:stCxn id="57" idx="4"/>
            <a:endCxn id="60" idx="0"/>
          </p:cNvCxnSpPr>
          <p:nvPr/>
        </p:nvCxnSpPr>
        <p:spPr>
          <a:xfrm>
            <a:off x="2037741" y="6146865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5" name="Straight Connector 64"/>
          <p:cNvCxnSpPr>
            <a:stCxn id="56" idx="3"/>
            <a:endCxn id="57" idx="0"/>
          </p:cNvCxnSpPr>
          <p:nvPr/>
        </p:nvCxnSpPr>
        <p:spPr>
          <a:xfrm flipH="1">
            <a:off x="2037741" y="5161066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6" name="Straight Connector 65"/>
          <p:cNvCxnSpPr>
            <a:stCxn id="58" idx="7"/>
            <a:endCxn id="63" idx="4"/>
          </p:cNvCxnSpPr>
          <p:nvPr/>
        </p:nvCxnSpPr>
        <p:spPr>
          <a:xfrm flipV="1">
            <a:off x="4065681" y="5046792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7" name="Straight Connector 66"/>
          <p:cNvCxnSpPr>
            <a:stCxn id="56" idx="5"/>
            <a:endCxn id="58" idx="2"/>
          </p:cNvCxnSpPr>
          <p:nvPr/>
        </p:nvCxnSpPr>
        <p:spPr>
          <a:xfrm>
            <a:off x="2854394" y="5161066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8" name="Straight Connector 67"/>
          <p:cNvCxnSpPr>
            <a:stCxn id="61" idx="5"/>
            <a:endCxn id="56" idx="0"/>
          </p:cNvCxnSpPr>
          <p:nvPr/>
        </p:nvCxnSpPr>
        <p:spPr>
          <a:xfrm>
            <a:off x="2308052" y="3787137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9" name="Straight Connector 68"/>
          <p:cNvCxnSpPr>
            <a:stCxn id="61" idx="6"/>
            <a:endCxn id="63" idx="1"/>
          </p:cNvCxnSpPr>
          <p:nvPr/>
        </p:nvCxnSpPr>
        <p:spPr>
          <a:xfrm>
            <a:off x="2401790" y="3552514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0" name="Straight Connector 69"/>
          <p:cNvCxnSpPr>
            <a:stCxn id="57" idx="3"/>
            <a:endCxn id="59" idx="7"/>
          </p:cNvCxnSpPr>
          <p:nvPr/>
        </p:nvCxnSpPr>
        <p:spPr>
          <a:xfrm flipH="1">
            <a:off x="1473516" y="6049681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1" name="Straight Connector 70"/>
          <p:cNvCxnSpPr>
            <a:stCxn id="62" idx="0"/>
            <a:endCxn id="61" idx="3"/>
          </p:cNvCxnSpPr>
          <p:nvPr/>
        </p:nvCxnSpPr>
        <p:spPr>
          <a:xfrm flipV="1">
            <a:off x="1347932" y="3787137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2" name="Straight Connector 71"/>
          <p:cNvCxnSpPr>
            <a:stCxn id="59" idx="5"/>
            <a:endCxn id="60" idx="2"/>
          </p:cNvCxnSpPr>
          <p:nvPr/>
        </p:nvCxnSpPr>
        <p:spPr>
          <a:xfrm>
            <a:off x="1473516" y="7010898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3" name="TextBox 72"/>
          <p:cNvSpPr txBox="1"/>
          <p:nvPr/>
        </p:nvSpPr>
        <p:spPr>
          <a:xfrm>
            <a:off x="394109" y="7761950"/>
            <a:ext cx="5780173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Visited: X, 0, 1, 3, 5, 4, 2, Y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Stack: X, 1, 2,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Y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Connected: (X), (2)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75" name="Oval 74"/>
          <p:cNvSpPr>
            <a:spLocks noChangeAspect="1"/>
          </p:cNvSpPr>
          <p:nvPr/>
        </p:nvSpPr>
        <p:spPr>
          <a:xfrm>
            <a:off x="9589510" y="3123522"/>
            <a:ext cx="640080" cy="663615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6" name="Oval 75"/>
          <p:cNvSpPr>
            <a:spLocks noChangeAspect="1"/>
          </p:cNvSpPr>
          <p:nvPr/>
        </p:nvSpPr>
        <p:spPr>
          <a:xfrm>
            <a:off x="11983902" y="4285993"/>
            <a:ext cx="640080" cy="663615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77" name="Straight Connector 76"/>
          <p:cNvCxnSpPr>
            <a:stCxn id="75" idx="6"/>
            <a:endCxn id="76" idx="1"/>
          </p:cNvCxnSpPr>
          <p:nvPr/>
        </p:nvCxnSpPr>
        <p:spPr>
          <a:xfrm>
            <a:off x="10229590" y="3455330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932045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315" y="444500"/>
            <a:ext cx="12247685" cy="2159000"/>
          </a:xfrm>
        </p:spPr>
        <p:txBody>
          <a:bodyPr>
            <a:normAutofit fontScale="90000"/>
          </a:bodyPr>
          <a:lstStyle/>
          <a:p>
            <a:r>
              <a:rPr lang="en-US" dirty="0"/>
              <a:t>Breadth-First Search (BFS)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782" y="2603500"/>
            <a:ext cx="12718473" cy="6286500"/>
          </a:xfrm>
        </p:spPr>
        <p:txBody>
          <a:bodyPr/>
          <a:lstStyle/>
          <a:p>
            <a:r>
              <a:rPr lang="en-US" dirty="0"/>
              <a:t>DFS no guarantee to find shortest path, whereas BFS does</a:t>
            </a:r>
          </a:p>
          <a:p>
            <a:r>
              <a:rPr lang="en-US" dirty="0"/>
              <a:t>From starting point X, look at all paths of length 1, then all paths of length 2, then 3, … then N, until found Y or visited whole graph</a:t>
            </a:r>
          </a:p>
          <a:p>
            <a:r>
              <a:rPr lang="en-US" dirty="0"/>
              <a:t>Considering paths without cycles</a:t>
            </a:r>
          </a:p>
        </p:txBody>
      </p:sp>
    </p:spTree>
    <p:extLst>
      <p:ext uri="{BB962C8B-B14F-4D97-AF65-F5344CB8AC3E}">
        <p14:creationId xmlns:p14="http://schemas.microsoft.com/office/powerpoint/2010/main" val="139716616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164960"/>
            <a:ext cx="11099800" cy="1465634"/>
          </a:xfrm>
        </p:spPr>
        <p:txBody>
          <a:bodyPr/>
          <a:lstStyle/>
          <a:p>
            <a:r>
              <a:rPr lang="en-US" dirty="0"/>
              <a:t>Paths Starting From X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27703" y="6650879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137352" y="753949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2938990" y="760189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346825" y="850071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242907" y="8867182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1181361" y="5276950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447543" y="625035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3575753" y="6439421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" name="Straight Connector 14"/>
          <p:cNvCxnSpPr>
            <a:stCxn id="5" idx="4"/>
            <a:endCxn id="8" idx="0"/>
          </p:cNvCxnSpPr>
          <p:nvPr/>
        </p:nvCxnSpPr>
        <p:spPr>
          <a:xfrm>
            <a:off x="1457392" y="8203109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4" idx="3"/>
            <a:endCxn id="5" idx="0"/>
          </p:cNvCxnSpPr>
          <p:nvPr/>
        </p:nvCxnSpPr>
        <p:spPr>
          <a:xfrm flipH="1">
            <a:off x="1457392" y="7217310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6" idx="7"/>
            <a:endCxn id="12" idx="4"/>
          </p:cNvCxnSpPr>
          <p:nvPr/>
        </p:nvCxnSpPr>
        <p:spPr>
          <a:xfrm flipV="1">
            <a:off x="3485332" y="7103036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4" idx="5"/>
            <a:endCxn id="6" idx="2"/>
          </p:cNvCxnSpPr>
          <p:nvPr/>
        </p:nvCxnSpPr>
        <p:spPr>
          <a:xfrm>
            <a:off x="2274045" y="7217310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9" idx="5"/>
            <a:endCxn id="4" idx="0"/>
          </p:cNvCxnSpPr>
          <p:nvPr/>
        </p:nvCxnSpPr>
        <p:spPr>
          <a:xfrm>
            <a:off x="1727703" y="5843381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Straight Connector 20"/>
          <p:cNvCxnSpPr>
            <a:stCxn id="9" idx="6"/>
            <a:endCxn id="12" idx="1"/>
          </p:cNvCxnSpPr>
          <p:nvPr/>
        </p:nvCxnSpPr>
        <p:spPr>
          <a:xfrm>
            <a:off x="1821441" y="5608758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/>
          <p:cNvCxnSpPr>
            <a:stCxn id="5" idx="3"/>
            <a:endCxn id="7" idx="7"/>
          </p:cNvCxnSpPr>
          <p:nvPr/>
        </p:nvCxnSpPr>
        <p:spPr>
          <a:xfrm flipH="1">
            <a:off x="893167" y="8105925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Straight Connector 23"/>
          <p:cNvCxnSpPr>
            <a:stCxn id="10" idx="0"/>
            <a:endCxn id="9" idx="3"/>
          </p:cNvCxnSpPr>
          <p:nvPr/>
        </p:nvCxnSpPr>
        <p:spPr>
          <a:xfrm flipV="1">
            <a:off x="767583" y="5843381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Connector 24"/>
          <p:cNvCxnSpPr>
            <a:stCxn id="7" idx="5"/>
            <a:endCxn id="8" idx="2"/>
          </p:cNvCxnSpPr>
          <p:nvPr/>
        </p:nvCxnSpPr>
        <p:spPr>
          <a:xfrm>
            <a:off x="893167" y="9067142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Oval 37"/>
          <p:cNvSpPr>
            <a:spLocks noChangeAspect="1"/>
          </p:cNvSpPr>
          <p:nvPr/>
        </p:nvSpPr>
        <p:spPr>
          <a:xfrm>
            <a:off x="162871" y="1666005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9" name="Oval 38"/>
          <p:cNvSpPr>
            <a:spLocks noChangeAspect="1"/>
          </p:cNvSpPr>
          <p:nvPr/>
        </p:nvSpPr>
        <p:spPr>
          <a:xfrm>
            <a:off x="861321" y="1663021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861321" y="272441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41" name="Straight Connector 40"/>
          <p:cNvCxnSpPr>
            <a:stCxn id="39" idx="4"/>
            <a:endCxn id="40" idx="0"/>
          </p:cNvCxnSpPr>
          <p:nvPr/>
        </p:nvCxnSpPr>
        <p:spPr>
          <a:xfrm>
            <a:off x="1181361" y="2326636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6" name="Oval 45"/>
          <p:cNvSpPr>
            <a:spLocks noChangeAspect="1"/>
          </p:cNvSpPr>
          <p:nvPr/>
        </p:nvSpPr>
        <p:spPr>
          <a:xfrm>
            <a:off x="1568927" y="1666136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7" name="Oval 46"/>
          <p:cNvSpPr>
            <a:spLocks noChangeAspect="1"/>
          </p:cNvSpPr>
          <p:nvPr/>
        </p:nvSpPr>
        <p:spPr>
          <a:xfrm>
            <a:off x="1568927" y="2727532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48" name="Straight Connector 47"/>
          <p:cNvCxnSpPr>
            <a:stCxn id="46" idx="4"/>
            <a:endCxn id="47" idx="0"/>
          </p:cNvCxnSpPr>
          <p:nvPr/>
        </p:nvCxnSpPr>
        <p:spPr>
          <a:xfrm>
            <a:off x="1888967" y="2329751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Oval 48"/>
          <p:cNvSpPr>
            <a:spLocks noChangeAspect="1"/>
          </p:cNvSpPr>
          <p:nvPr/>
        </p:nvSpPr>
        <p:spPr>
          <a:xfrm>
            <a:off x="2277507" y="1684243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2277507" y="2745639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51" name="Straight Connector 50"/>
          <p:cNvCxnSpPr>
            <a:stCxn id="49" idx="4"/>
            <a:endCxn id="50" idx="0"/>
          </p:cNvCxnSpPr>
          <p:nvPr/>
        </p:nvCxnSpPr>
        <p:spPr>
          <a:xfrm>
            <a:off x="2597547" y="2347858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2" name="Oval 51"/>
          <p:cNvSpPr>
            <a:spLocks noChangeAspect="1"/>
          </p:cNvSpPr>
          <p:nvPr/>
        </p:nvSpPr>
        <p:spPr>
          <a:xfrm>
            <a:off x="2960675" y="1669352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3" name="Oval 52"/>
          <p:cNvSpPr>
            <a:spLocks noChangeAspect="1"/>
          </p:cNvSpPr>
          <p:nvPr/>
        </p:nvSpPr>
        <p:spPr>
          <a:xfrm>
            <a:off x="2960675" y="273074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54" name="Straight Connector 53"/>
          <p:cNvCxnSpPr>
            <a:stCxn id="52" idx="4"/>
            <a:endCxn id="53" idx="0"/>
          </p:cNvCxnSpPr>
          <p:nvPr/>
        </p:nvCxnSpPr>
        <p:spPr>
          <a:xfrm>
            <a:off x="3280715" y="2332967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6" name="Oval 55"/>
          <p:cNvSpPr>
            <a:spLocks noChangeAspect="1"/>
          </p:cNvSpPr>
          <p:nvPr/>
        </p:nvSpPr>
        <p:spPr>
          <a:xfrm>
            <a:off x="2960675" y="379214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57" name="Straight Connector 56"/>
          <p:cNvCxnSpPr>
            <a:stCxn id="53" idx="4"/>
            <a:endCxn id="56" idx="0"/>
          </p:cNvCxnSpPr>
          <p:nvPr/>
        </p:nvCxnSpPr>
        <p:spPr>
          <a:xfrm>
            <a:off x="3280715" y="3394363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1" name="Oval 60"/>
          <p:cNvSpPr>
            <a:spLocks noChangeAspect="1"/>
          </p:cNvSpPr>
          <p:nvPr/>
        </p:nvSpPr>
        <p:spPr>
          <a:xfrm>
            <a:off x="3683399" y="1681594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2" name="Oval 61"/>
          <p:cNvSpPr>
            <a:spLocks noChangeAspect="1"/>
          </p:cNvSpPr>
          <p:nvPr/>
        </p:nvSpPr>
        <p:spPr>
          <a:xfrm>
            <a:off x="3683399" y="274299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63" name="Straight Connector 62"/>
          <p:cNvCxnSpPr>
            <a:stCxn id="61" idx="4"/>
            <a:endCxn id="62" idx="0"/>
          </p:cNvCxnSpPr>
          <p:nvPr/>
        </p:nvCxnSpPr>
        <p:spPr>
          <a:xfrm>
            <a:off x="4003439" y="2345209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4" name="Oval 63"/>
          <p:cNvSpPr>
            <a:spLocks noChangeAspect="1"/>
          </p:cNvSpPr>
          <p:nvPr/>
        </p:nvSpPr>
        <p:spPr>
          <a:xfrm>
            <a:off x="3683399" y="3804386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65" name="Straight Connector 64"/>
          <p:cNvCxnSpPr>
            <a:stCxn id="62" idx="4"/>
            <a:endCxn id="64" idx="0"/>
          </p:cNvCxnSpPr>
          <p:nvPr/>
        </p:nvCxnSpPr>
        <p:spPr>
          <a:xfrm>
            <a:off x="4003439" y="3406605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6" name="Oval 65"/>
          <p:cNvSpPr>
            <a:spLocks noChangeAspect="1"/>
          </p:cNvSpPr>
          <p:nvPr/>
        </p:nvSpPr>
        <p:spPr>
          <a:xfrm>
            <a:off x="4359913" y="1676380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7" name="Oval 66"/>
          <p:cNvSpPr>
            <a:spLocks noChangeAspect="1"/>
          </p:cNvSpPr>
          <p:nvPr/>
        </p:nvSpPr>
        <p:spPr>
          <a:xfrm>
            <a:off x="4359913" y="2737776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68" name="Straight Connector 67"/>
          <p:cNvCxnSpPr>
            <a:stCxn id="66" idx="4"/>
            <a:endCxn id="67" idx="0"/>
          </p:cNvCxnSpPr>
          <p:nvPr/>
        </p:nvCxnSpPr>
        <p:spPr>
          <a:xfrm>
            <a:off x="4679953" y="2339995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9" name="Oval 68"/>
          <p:cNvSpPr>
            <a:spLocks noChangeAspect="1"/>
          </p:cNvSpPr>
          <p:nvPr/>
        </p:nvSpPr>
        <p:spPr>
          <a:xfrm>
            <a:off x="4359913" y="3799172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70" name="Straight Connector 69"/>
          <p:cNvCxnSpPr>
            <a:stCxn id="67" idx="4"/>
            <a:endCxn id="69" idx="0"/>
          </p:cNvCxnSpPr>
          <p:nvPr/>
        </p:nvCxnSpPr>
        <p:spPr>
          <a:xfrm>
            <a:off x="4679953" y="3401391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Oval 70"/>
          <p:cNvSpPr>
            <a:spLocks noChangeAspect="1"/>
          </p:cNvSpPr>
          <p:nvPr/>
        </p:nvSpPr>
        <p:spPr>
          <a:xfrm>
            <a:off x="5081910" y="166006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2" name="Oval 71"/>
          <p:cNvSpPr>
            <a:spLocks noChangeAspect="1"/>
          </p:cNvSpPr>
          <p:nvPr/>
        </p:nvSpPr>
        <p:spPr>
          <a:xfrm>
            <a:off x="5081910" y="272146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73" name="Straight Connector 72"/>
          <p:cNvCxnSpPr>
            <a:stCxn id="71" idx="4"/>
            <a:endCxn id="72" idx="0"/>
          </p:cNvCxnSpPr>
          <p:nvPr/>
        </p:nvCxnSpPr>
        <p:spPr>
          <a:xfrm>
            <a:off x="5401950" y="2323684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4" name="Oval 73"/>
          <p:cNvSpPr>
            <a:spLocks noChangeAspect="1"/>
          </p:cNvSpPr>
          <p:nvPr/>
        </p:nvSpPr>
        <p:spPr>
          <a:xfrm>
            <a:off x="5081910" y="378286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75" name="Straight Connector 74"/>
          <p:cNvCxnSpPr>
            <a:stCxn id="72" idx="4"/>
            <a:endCxn id="74" idx="0"/>
          </p:cNvCxnSpPr>
          <p:nvPr/>
        </p:nvCxnSpPr>
        <p:spPr>
          <a:xfrm>
            <a:off x="5401950" y="3385080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6" name="Oval 75"/>
          <p:cNvSpPr>
            <a:spLocks noChangeAspect="1"/>
          </p:cNvSpPr>
          <p:nvPr/>
        </p:nvSpPr>
        <p:spPr>
          <a:xfrm>
            <a:off x="5081910" y="485874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77" name="Straight Connector 76"/>
          <p:cNvCxnSpPr>
            <a:stCxn id="74" idx="4"/>
            <a:endCxn id="76" idx="0"/>
          </p:cNvCxnSpPr>
          <p:nvPr/>
        </p:nvCxnSpPr>
        <p:spPr>
          <a:xfrm>
            <a:off x="5401950" y="4446476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9" name="Oval 78"/>
          <p:cNvSpPr>
            <a:spLocks noChangeAspect="1"/>
          </p:cNvSpPr>
          <p:nvPr/>
        </p:nvSpPr>
        <p:spPr>
          <a:xfrm>
            <a:off x="5777829" y="166006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0" name="Oval 79"/>
          <p:cNvSpPr>
            <a:spLocks noChangeAspect="1"/>
          </p:cNvSpPr>
          <p:nvPr/>
        </p:nvSpPr>
        <p:spPr>
          <a:xfrm>
            <a:off x="5777829" y="272146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99" name="Straight Connector 98"/>
          <p:cNvCxnSpPr>
            <a:stCxn id="79" idx="4"/>
            <a:endCxn id="80" idx="0"/>
          </p:cNvCxnSpPr>
          <p:nvPr/>
        </p:nvCxnSpPr>
        <p:spPr>
          <a:xfrm>
            <a:off x="6097869" y="2323684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0" name="Oval 99"/>
          <p:cNvSpPr>
            <a:spLocks noChangeAspect="1"/>
          </p:cNvSpPr>
          <p:nvPr/>
        </p:nvSpPr>
        <p:spPr>
          <a:xfrm>
            <a:off x="5777829" y="378286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01" name="Straight Connector 100"/>
          <p:cNvCxnSpPr>
            <a:stCxn id="80" idx="4"/>
            <a:endCxn id="100" idx="0"/>
          </p:cNvCxnSpPr>
          <p:nvPr/>
        </p:nvCxnSpPr>
        <p:spPr>
          <a:xfrm>
            <a:off x="6097869" y="3385080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2" name="Oval 101"/>
          <p:cNvSpPr>
            <a:spLocks noChangeAspect="1"/>
          </p:cNvSpPr>
          <p:nvPr/>
        </p:nvSpPr>
        <p:spPr>
          <a:xfrm>
            <a:off x="5777829" y="485874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03" name="Straight Connector 102"/>
          <p:cNvCxnSpPr>
            <a:stCxn id="100" idx="4"/>
            <a:endCxn id="102" idx="0"/>
          </p:cNvCxnSpPr>
          <p:nvPr/>
        </p:nvCxnSpPr>
        <p:spPr>
          <a:xfrm>
            <a:off x="6097869" y="4446476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4" name="Oval 103"/>
          <p:cNvSpPr>
            <a:spLocks noChangeAspect="1"/>
          </p:cNvSpPr>
          <p:nvPr/>
        </p:nvSpPr>
        <p:spPr>
          <a:xfrm>
            <a:off x="6452874" y="1676856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5" name="Oval 104"/>
          <p:cNvSpPr>
            <a:spLocks noChangeAspect="1"/>
          </p:cNvSpPr>
          <p:nvPr/>
        </p:nvSpPr>
        <p:spPr>
          <a:xfrm>
            <a:off x="6452874" y="2738252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06" name="Straight Connector 105"/>
          <p:cNvCxnSpPr>
            <a:stCxn id="104" idx="4"/>
            <a:endCxn id="105" idx="0"/>
          </p:cNvCxnSpPr>
          <p:nvPr/>
        </p:nvCxnSpPr>
        <p:spPr>
          <a:xfrm>
            <a:off x="6772914" y="2340471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7" name="Oval 106"/>
          <p:cNvSpPr>
            <a:spLocks noChangeAspect="1"/>
          </p:cNvSpPr>
          <p:nvPr/>
        </p:nvSpPr>
        <p:spPr>
          <a:xfrm>
            <a:off x="6452874" y="379964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08" name="Straight Connector 107"/>
          <p:cNvCxnSpPr>
            <a:stCxn id="105" idx="4"/>
            <a:endCxn id="107" idx="0"/>
          </p:cNvCxnSpPr>
          <p:nvPr/>
        </p:nvCxnSpPr>
        <p:spPr>
          <a:xfrm>
            <a:off x="6772914" y="3401867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9" name="Oval 108"/>
          <p:cNvSpPr>
            <a:spLocks noChangeAspect="1"/>
          </p:cNvSpPr>
          <p:nvPr/>
        </p:nvSpPr>
        <p:spPr>
          <a:xfrm>
            <a:off x="6452874" y="4875532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10" name="Straight Connector 109"/>
          <p:cNvCxnSpPr>
            <a:stCxn id="107" idx="4"/>
            <a:endCxn id="109" idx="0"/>
          </p:cNvCxnSpPr>
          <p:nvPr/>
        </p:nvCxnSpPr>
        <p:spPr>
          <a:xfrm>
            <a:off x="6772914" y="4463263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1" name="Oval 110"/>
          <p:cNvSpPr>
            <a:spLocks noChangeAspect="1"/>
          </p:cNvSpPr>
          <p:nvPr/>
        </p:nvSpPr>
        <p:spPr>
          <a:xfrm>
            <a:off x="7149999" y="1669352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2" name="Oval 111"/>
          <p:cNvSpPr>
            <a:spLocks noChangeAspect="1"/>
          </p:cNvSpPr>
          <p:nvPr/>
        </p:nvSpPr>
        <p:spPr>
          <a:xfrm>
            <a:off x="7149999" y="273074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13" name="Straight Connector 112"/>
          <p:cNvCxnSpPr>
            <a:stCxn id="111" idx="4"/>
            <a:endCxn id="112" idx="0"/>
          </p:cNvCxnSpPr>
          <p:nvPr/>
        </p:nvCxnSpPr>
        <p:spPr>
          <a:xfrm>
            <a:off x="7470039" y="2332967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4" name="Oval 113"/>
          <p:cNvSpPr>
            <a:spLocks noChangeAspect="1"/>
          </p:cNvSpPr>
          <p:nvPr/>
        </p:nvSpPr>
        <p:spPr>
          <a:xfrm>
            <a:off x="7149999" y="379214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15" name="Straight Connector 114"/>
          <p:cNvCxnSpPr>
            <a:stCxn id="112" idx="4"/>
            <a:endCxn id="114" idx="0"/>
          </p:cNvCxnSpPr>
          <p:nvPr/>
        </p:nvCxnSpPr>
        <p:spPr>
          <a:xfrm>
            <a:off x="7470039" y="3394363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6" name="Oval 115"/>
          <p:cNvSpPr>
            <a:spLocks noChangeAspect="1"/>
          </p:cNvSpPr>
          <p:nvPr/>
        </p:nvSpPr>
        <p:spPr>
          <a:xfrm>
            <a:off x="7149999" y="486802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17" name="Straight Connector 116"/>
          <p:cNvCxnSpPr>
            <a:stCxn id="114" idx="4"/>
            <a:endCxn id="116" idx="0"/>
          </p:cNvCxnSpPr>
          <p:nvPr/>
        </p:nvCxnSpPr>
        <p:spPr>
          <a:xfrm>
            <a:off x="7470039" y="4455759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8" name="Oval 117"/>
          <p:cNvSpPr>
            <a:spLocks noChangeAspect="1"/>
          </p:cNvSpPr>
          <p:nvPr/>
        </p:nvSpPr>
        <p:spPr>
          <a:xfrm>
            <a:off x="7896325" y="1625138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9" name="Oval 118"/>
          <p:cNvSpPr>
            <a:spLocks noChangeAspect="1"/>
          </p:cNvSpPr>
          <p:nvPr/>
        </p:nvSpPr>
        <p:spPr>
          <a:xfrm>
            <a:off x="7896325" y="268653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0" name="Straight Connector 119"/>
          <p:cNvCxnSpPr>
            <a:stCxn id="118" idx="4"/>
            <a:endCxn id="119" idx="0"/>
          </p:cNvCxnSpPr>
          <p:nvPr/>
        </p:nvCxnSpPr>
        <p:spPr>
          <a:xfrm>
            <a:off x="8216365" y="2288753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1" name="Oval 120"/>
          <p:cNvSpPr>
            <a:spLocks noChangeAspect="1"/>
          </p:cNvSpPr>
          <p:nvPr/>
        </p:nvSpPr>
        <p:spPr>
          <a:xfrm>
            <a:off x="7896325" y="374793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2" name="Straight Connector 121"/>
          <p:cNvCxnSpPr>
            <a:stCxn id="119" idx="4"/>
            <a:endCxn id="121" idx="0"/>
          </p:cNvCxnSpPr>
          <p:nvPr/>
        </p:nvCxnSpPr>
        <p:spPr>
          <a:xfrm>
            <a:off x="8216365" y="3350149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3" name="Oval 122"/>
          <p:cNvSpPr>
            <a:spLocks noChangeAspect="1"/>
          </p:cNvSpPr>
          <p:nvPr/>
        </p:nvSpPr>
        <p:spPr>
          <a:xfrm>
            <a:off x="7896325" y="482381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4" name="Straight Connector 123"/>
          <p:cNvCxnSpPr>
            <a:stCxn id="121" idx="4"/>
            <a:endCxn id="123" idx="0"/>
          </p:cNvCxnSpPr>
          <p:nvPr/>
        </p:nvCxnSpPr>
        <p:spPr>
          <a:xfrm>
            <a:off x="8216365" y="4411545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5" name="Oval 124"/>
          <p:cNvSpPr>
            <a:spLocks noChangeAspect="1"/>
          </p:cNvSpPr>
          <p:nvPr/>
        </p:nvSpPr>
        <p:spPr>
          <a:xfrm>
            <a:off x="7896325" y="588914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6" name="Straight Connector 125"/>
          <p:cNvCxnSpPr>
            <a:stCxn id="123" idx="4"/>
            <a:endCxn id="125" idx="0"/>
          </p:cNvCxnSpPr>
          <p:nvPr/>
        </p:nvCxnSpPr>
        <p:spPr>
          <a:xfrm>
            <a:off x="8216365" y="5487429"/>
            <a:ext cx="0" cy="40171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7" name="Oval 126"/>
          <p:cNvSpPr>
            <a:spLocks noChangeAspect="1"/>
          </p:cNvSpPr>
          <p:nvPr/>
        </p:nvSpPr>
        <p:spPr>
          <a:xfrm>
            <a:off x="8618322" y="1625138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8" name="Oval 127"/>
          <p:cNvSpPr>
            <a:spLocks noChangeAspect="1"/>
          </p:cNvSpPr>
          <p:nvPr/>
        </p:nvSpPr>
        <p:spPr>
          <a:xfrm>
            <a:off x="8618322" y="268653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9" name="Straight Connector 128"/>
          <p:cNvCxnSpPr>
            <a:stCxn id="127" idx="4"/>
            <a:endCxn id="128" idx="0"/>
          </p:cNvCxnSpPr>
          <p:nvPr/>
        </p:nvCxnSpPr>
        <p:spPr>
          <a:xfrm>
            <a:off x="8938362" y="2288753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0" name="Oval 129"/>
          <p:cNvSpPr>
            <a:spLocks noChangeAspect="1"/>
          </p:cNvSpPr>
          <p:nvPr/>
        </p:nvSpPr>
        <p:spPr>
          <a:xfrm>
            <a:off x="8618322" y="374793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31" name="Straight Connector 130"/>
          <p:cNvCxnSpPr>
            <a:stCxn id="128" idx="4"/>
            <a:endCxn id="130" idx="0"/>
          </p:cNvCxnSpPr>
          <p:nvPr/>
        </p:nvCxnSpPr>
        <p:spPr>
          <a:xfrm>
            <a:off x="8938362" y="3350149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2" name="Oval 131"/>
          <p:cNvSpPr>
            <a:spLocks noChangeAspect="1"/>
          </p:cNvSpPr>
          <p:nvPr/>
        </p:nvSpPr>
        <p:spPr>
          <a:xfrm>
            <a:off x="8618322" y="482381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33" name="Straight Connector 132"/>
          <p:cNvCxnSpPr>
            <a:stCxn id="130" idx="4"/>
            <a:endCxn id="132" idx="0"/>
          </p:cNvCxnSpPr>
          <p:nvPr/>
        </p:nvCxnSpPr>
        <p:spPr>
          <a:xfrm>
            <a:off x="8938362" y="4411545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4" name="Oval 133"/>
          <p:cNvSpPr>
            <a:spLocks noChangeAspect="1"/>
          </p:cNvSpPr>
          <p:nvPr/>
        </p:nvSpPr>
        <p:spPr>
          <a:xfrm>
            <a:off x="8618322" y="588914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35" name="Straight Connector 134"/>
          <p:cNvCxnSpPr>
            <a:stCxn id="132" idx="4"/>
            <a:endCxn id="134" idx="0"/>
          </p:cNvCxnSpPr>
          <p:nvPr/>
        </p:nvCxnSpPr>
        <p:spPr>
          <a:xfrm>
            <a:off x="8938362" y="5487429"/>
            <a:ext cx="0" cy="40171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6" name="Oval 135"/>
          <p:cNvSpPr>
            <a:spLocks noChangeAspect="1"/>
          </p:cNvSpPr>
          <p:nvPr/>
        </p:nvSpPr>
        <p:spPr>
          <a:xfrm>
            <a:off x="9340318" y="1625138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7" name="Oval 136"/>
          <p:cNvSpPr>
            <a:spLocks noChangeAspect="1"/>
          </p:cNvSpPr>
          <p:nvPr/>
        </p:nvSpPr>
        <p:spPr>
          <a:xfrm>
            <a:off x="9340318" y="268653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38" name="Straight Connector 137"/>
          <p:cNvCxnSpPr>
            <a:stCxn id="136" idx="4"/>
            <a:endCxn id="137" idx="0"/>
          </p:cNvCxnSpPr>
          <p:nvPr/>
        </p:nvCxnSpPr>
        <p:spPr>
          <a:xfrm>
            <a:off x="9660358" y="2288753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9" name="Oval 138"/>
          <p:cNvSpPr>
            <a:spLocks noChangeAspect="1"/>
          </p:cNvSpPr>
          <p:nvPr/>
        </p:nvSpPr>
        <p:spPr>
          <a:xfrm>
            <a:off x="9340318" y="374793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40" name="Straight Connector 139"/>
          <p:cNvCxnSpPr>
            <a:stCxn id="137" idx="4"/>
            <a:endCxn id="139" idx="0"/>
          </p:cNvCxnSpPr>
          <p:nvPr/>
        </p:nvCxnSpPr>
        <p:spPr>
          <a:xfrm>
            <a:off x="9660358" y="3350149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1" name="Oval 140"/>
          <p:cNvSpPr>
            <a:spLocks noChangeAspect="1"/>
          </p:cNvSpPr>
          <p:nvPr/>
        </p:nvSpPr>
        <p:spPr>
          <a:xfrm>
            <a:off x="9340318" y="482381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42" name="Straight Connector 141"/>
          <p:cNvCxnSpPr>
            <a:stCxn id="139" idx="4"/>
            <a:endCxn id="141" idx="0"/>
          </p:cNvCxnSpPr>
          <p:nvPr/>
        </p:nvCxnSpPr>
        <p:spPr>
          <a:xfrm>
            <a:off x="9660358" y="4411545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3" name="Oval 142"/>
          <p:cNvSpPr>
            <a:spLocks noChangeAspect="1"/>
          </p:cNvSpPr>
          <p:nvPr/>
        </p:nvSpPr>
        <p:spPr>
          <a:xfrm>
            <a:off x="9340318" y="589969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44" name="Straight Connector 143"/>
          <p:cNvCxnSpPr>
            <a:stCxn id="141" idx="4"/>
            <a:endCxn id="143" idx="0"/>
          </p:cNvCxnSpPr>
          <p:nvPr/>
        </p:nvCxnSpPr>
        <p:spPr>
          <a:xfrm>
            <a:off x="9660358" y="5487429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5" name="Oval 144"/>
          <p:cNvSpPr>
            <a:spLocks noChangeAspect="1"/>
          </p:cNvSpPr>
          <p:nvPr/>
        </p:nvSpPr>
        <p:spPr>
          <a:xfrm>
            <a:off x="10087185" y="164144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6" name="Oval 145"/>
          <p:cNvSpPr>
            <a:spLocks noChangeAspect="1"/>
          </p:cNvSpPr>
          <p:nvPr/>
        </p:nvSpPr>
        <p:spPr>
          <a:xfrm>
            <a:off x="10087185" y="270284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47" name="Straight Connector 146"/>
          <p:cNvCxnSpPr>
            <a:stCxn id="145" idx="4"/>
            <a:endCxn id="146" idx="0"/>
          </p:cNvCxnSpPr>
          <p:nvPr/>
        </p:nvCxnSpPr>
        <p:spPr>
          <a:xfrm>
            <a:off x="10407225" y="2305064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8" name="Oval 147"/>
          <p:cNvSpPr>
            <a:spLocks noChangeAspect="1"/>
          </p:cNvSpPr>
          <p:nvPr/>
        </p:nvSpPr>
        <p:spPr>
          <a:xfrm>
            <a:off x="10087185" y="376424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49" name="Straight Connector 148"/>
          <p:cNvCxnSpPr>
            <a:stCxn id="146" idx="4"/>
            <a:endCxn id="148" idx="0"/>
          </p:cNvCxnSpPr>
          <p:nvPr/>
        </p:nvCxnSpPr>
        <p:spPr>
          <a:xfrm>
            <a:off x="10407225" y="3366460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0" name="Oval 149"/>
          <p:cNvSpPr>
            <a:spLocks noChangeAspect="1"/>
          </p:cNvSpPr>
          <p:nvPr/>
        </p:nvSpPr>
        <p:spPr>
          <a:xfrm>
            <a:off x="10087185" y="484012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1" name="Straight Connector 150"/>
          <p:cNvCxnSpPr>
            <a:stCxn id="148" idx="4"/>
            <a:endCxn id="150" idx="0"/>
          </p:cNvCxnSpPr>
          <p:nvPr/>
        </p:nvCxnSpPr>
        <p:spPr>
          <a:xfrm>
            <a:off x="10407225" y="4427856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2" name="Oval 151"/>
          <p:cNvSpPr>
            <a:spLocks noChangeAspect="1"/>
          </p:cNvSpPr>
          <p:nvPr/>
        </p:nvSpPr>
        <p:spPr>
          <a:xfrm>
            <a:off x="10087185" y="5916009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3" name="Straight Connector 152"/>
          <p:cNvCxnSpPr>
            <a:stCxn id="150" idx="4"/>
            <a:endCxn id="152" idx="0"/>
          </p:cNvCxnSpPr>
          <p:nvPr/>
        </p:nvCxnSpPr>
        <p:spPr>
          <a:xfrm>
            <a:off x="10407225" y="5503740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4" name="Oval 153"/>
          <p:cNvSpPr>
            <a:spLocks noChangeAspect="1"/>
          </p:cNvSpPr>
          <p:nvPr/>
        </p:nvSpPr>
        <p:spPr>
          <a:xfrm>
            <a:off x="10087185" y="698481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5" name="Straight Connector 154"/>
          <p:cNvCxnSpPr>
            <a:stCxn id="152" idx="4"/>
            <a:endCxn id="154" idx="0"/>
          </p:cNvCxnSpPr>
          <p:nvPr/>
        </p:nvCxnSpPr>
        <p:spPr>
          <a:xfrm>
            <a:off x="10407225" y="6579624"/>
            <a:ext cx="0" cy="40519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6" name="Oval 155"/>
          <p:cNvSpPr>
            <a:spLocks noChangeAspect="1"/>
          </p:cNvSpPr>
          <p:nvPr/>
        </p:nvSpPr>
        <p:spPr>
          <a:xfrm>
            <a:off x="10784311" y="1637401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57" name="Oval 156"/>
          <p:cNvSpPr>
            <a:spLocks noChangeAspect="1"/>
          </p:cNvSpPr>
          <p:nvPr/>
        </p:nvSpPr>
        <p:spPr>
          <a:xfrm>
            <a:off x="10784311" y="269879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8" name="Straight Connector 157"/>
          <p:cNvCxnSpPr>
            <a:stCxn id="156" idx="4"/>
            <a:endCxn id="157" idx="0"/>
          </p:cNvCxnSpPr>
          <p:nvPr/>
        </p:nvCxnSpPr>
        <p:spPr>
          <a:xfrm>
            <a:off x="11104351" y="2301016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9" name="Oval 158"/>
          <p:cNvSpPr>
            <a:spLocks noChangeAspect="1"/>
          </p:cNvSpPr>
          <p:nvPr/>
        </p:nvSpPr>
        <p:spPr>
          <a:xfrm>
            <a:off x="10784311" y="376019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60" name="Straight Connector 159"/>
          <p:cNvCxnSpPr>
            <a:stCxn id="157" idx="4"/>
            <a:endCxn id="159" idx="0"/>
          </p:cNvCxnSpPr>
          <p:nvPr/>
        </p:nvCxnSpPr>
        <p:spPr>
          <a:xfrm>
            <a:off x="11104351" y="3362412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1" name="Oval 160"/>
          <p:cNvSpPr>
            <a:spLocks noChangeAspect="1"/>
          </p:cNvSpPr>
          <p:nvPr/>
        </p:nvSpPr>
        <p:spPr>
          <a:xfrm>
            <a:off x="10784311" y="483607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62" name="Straight Connector 161"/>
          <p:cNvCxnSpPr>
            <a:stCxn id="159" idx="4"/>
            <a:endCxn id="161" idx="0"/>
          </p:cNvCxnSpPr>
          <p:nvPr/>
        </p:nvCxnSpPr>
        <p:spPr>
          <a:xfrm>
            <a:off x="11104351" y="4423808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3" name="Oval 162"/>
          <p:cNvSpPr>
            <a:spLocks noChangeAspect="1"/>
          </p:cNvSpPr>
          <p:nvPr/>
        </p:nvSpPr>
        <p:spPr>
          <a:xfrm>
            <a:off x="10784311" y="591196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64" name="Straight Connector 163"/>
          <p:cNvCxnSpPr>
            <a:stCxn id="161" idx="4"/>
            <a:endCxn id="163" idx="0"/>
          </p:cNvCxnSpPr>
          <p:nvPr/>
        </p:nvCxnSpPr>
        <p:spPr>
          <a:xfrm>
            <a:off x="11104351" y="5499692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5" name="Oval 164"/>
          <p:cNvSpPr>
            <a:spLocks noChangeAspect="1"/>
          </p:cNvSpPr>
          <p:nvPr/>
        </p:nvSpPr>
        <p:spPr>
          <a:xfrm>
            <a:off x="10784311" y="6980769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66" name="Straight Connector 165"/>
          <p:cNvCxnSpPr>
            <a:stCxn id="163" idx="4"/>
            <a:endCxn id="165" idx="0"/>
          </p:cNvCxnSpPr>
          <p:nvPr/>
        </p:nvCxnSpPr>
        <p:spPr>
          <a:xfrm>
            <a:off x="11104351" y="6575576"/>
            <a:ext cx="0" cy="40519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9" name="Oval 188"/>
          <p:cNvSpPr>
            <a:spLocks noChangeAspect="1"/>
          </p:cNvSpPr>
          <p:nvPr/>
        </p:nvSpPr>
        <p:spPr>
          <a:xfrm>
            <a:off x="11531178" y="1666005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0" name="Oval 189"/>
          <p:cNvSpPr>
            <a:spLocks noChangeAspect="1"/>
          </p:cNvSpPr>
          <p:nvPr/>
        </p:nvSpPr>
        <p:spPr>
          <a:xfrm>
            <a:off x="11531178" y="272740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91" name="Straight Connector 190"/>
          <p:cNvCxnSpPr>
            <a:stCxn id="189" idx="4"/>
            <a:endCxn id="190" idx="0"/>
          </p:cNvCxnSpPr>
          <p:nvPr/>
        </p:nvCxnSpPr>
        <p:spPr>
          <a:xfrm>
            <a:off x="11851218" y="2329620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2" name="Oval 191"/>
          <p:cNvSpPr>
            <a:spLocks noChangeAspect="1"/>
          </p:cNvSpPr>
          <p:nvPr/>
        </p:nvSpPr>
        <p:spPr>
          <a:xfrm>
            <a:off x="11531178" y="378879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93" name="Straight Connector 192"/>
          <p:cNvCxnSpPr>
            <a:stCxn id="190" idx="4"/>
            <a:endCxn id="192" idx="0"/>
          </p:cNvCxnSpPr>
          <p:nvPr/>
        </p:nvCxnSpPr>
        <p:spPr>
          <a:xfrm>
            <a:off x="11851218" y="3391016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4" name="Oval 193"/>
          <p:cNvSpPr>
            <a:spLocks noChangeAspect="1"/>
          </p:cNvSpPr>
          <p:nvPr/>
        </p:nvSpPr>
        <p:spPr>
          <a:xfrm>
            <a:off x="11531178" y="486468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95" name="Straight Connector 194"/>
          <p:cNvCxnSpPr>
            <a:stCxn id="192" idx="4"/>
            <a:endCxn id="194" idx="0"/>
          </p:cNvCxnSpPr>
          <p:nvPr/>
        </p:nvCxnSpPr>
        <p:spPr>
          <a:xfrm>
            <a:off x="11851218" y="4452412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6" name="Oval 195"/>
          <p:cNvSpPr>
            <a:spLocks noChangeAspect="1"/>
          </p:cNvSpPr>
          <p:nvPr/>
        </p:nvSpPr>
        <p:spPr>
          <a:xfrm>
            <a:off x="11531178" y="594056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97" name="Straight Connector 196"/>
          <p:cNvCxnSpPr>
            <a:stCxn id="194" idx="4"/>
            <a:endCxn id="196" idx="0"/>
          </p:cNvCxnSpPr>
          <p:nvPr/>
        </p:nvCxnSpPr>
        <p:spPr>
          <a:xfrm>
            <a:off x="11851218" y="5528296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8" name="Oval 197"/>
          <p:cNvSpPr>
            <a:spLocks noChangeAspect="1"/>
          </p:cNvSpPr>
          <p:nvPr/>
        </p:nvSpPr>
        <p:spPr>
          <a:xfrm>
            <a:off x="11531178" y="700937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99" name="Straight Connector 198"/>
          <p:cNvCxnSpPr>
            <a:stCxn id="196" idx="4"/>
            <a:endCxn id="198" idx="0"/>
          </p:cNvCxnSpPr>
          <p:nvPr/>
        </p:nvCxnSpPr>
        <p:spPr>
          <a:xfrm>
            <a:off x="11851218" y="6604180"/>
            <a:ext cx="0" cy="40519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0" name="Oval 199"/>
          <p:cNvSpPr>
            <a:spLocks noChangeAspect="1"/>
          </p:cNvSpPr>
          <p:nvPr/>
        </p:nvSpPr>
        <p:spPr>
          <a:xfrm>
            <a:off x="12228304" y="1661957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1" name="Oval 200"/>
          <p:cNvSpPr>
            <a:spLocks noChangeAspect="1"/>
          </p:cNvSpPr>
          <p:nvPr/>
        </p:nvSpPr>
        <p:spPr>
          <a:xfrm>
            <a:off x="12228304" y="272335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02" name="Straight Connector 201"/>
          <p:cNvCxnSpPr>
            <a:stCxn id="200" idx="4"/>
            <a:endCxn id="201" idx="0"/>
          </p:cNvCxnSpPr>
          <p:nvPr/>
        </p:nvCxnSpPr>
        <p:spPr>
          <a:xfrm>
            <a:off x="12548344" y="2325572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3" name="Oval 202"/>
          <p:cNvSpPr>
            <a:spLocks noChangeAspect="1"/>
          </p:cNvSpPr>
          <p:nvPr/>
        </p:nvSpPr>
        <p:spPr>
          <a:xfrm>
            <a:off x="12228304" y="3784749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04" name="Straight Connector 203"/>
          <p:cNvCxnSpPr>
            <a:stCxn id="201" idx="4"/>
            <a:endCxn id="203" idx="0"/>
          </p:cNvCxnSpPr>
          <p:nvPr/>
        </p:nvCxnSpPr>
        <p:spPr>
          <a:xfrm>
            <a:off x="12548344" y="3386968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5" name="Oval 204"/>
          <p:cNvSpPr>
            <a:spLocks noChangeAspect="1"/>
          </p:cNvSpPr>
          <p:nvPr/>
        </p:nvSpPr>
        <p:spPr>
          <a:xfrm>
            <a:off x="12228304" y="486063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06" name="Straight Connector 205"/>
          <p:cNvCxnSpPr>
            <a:stCxn id="203" idx="4"/>
            <a:endCxn id="205" idx="0"/>
          </p:cNvCxnSpPr>
          <p:nvPr/>
        </p:nvCxnSpPr>
        <p:spPr>
          <a:xfrm>
            <a:off x="12548344" y="4448364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7" name="Oval 206"/>
          <p:cNvSpPr>
            <a:spLocks noChangeAspect="1"/>
          </p:cNvSpPr>
          <p:nvPr/>
        </p:nvSpPr>
        <p:spPr>
          <a:xfrm>
            <a:off x="12228304" y="593651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08" name="Straight Connector 207"/>
          <p:cNvCxnSpPr>
            <a:stCxn id="205" idx="4"/>
            <a:endCxn id="207" idx="0"/>
          </p:cNvCxnSpPr>
          <p:nvPr/>
        </p:nvCxnSpPr>
        <p:spPr>
          <a:xfrm>
            <a:off x="12548344" y="5524248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9" name="Oval 208"/>
          <p:cNvSpPr>
            <a:spLocks noChangeAspect="1"/>
          </p:cNvSpPr>
          <p:nvPr/>
        </p:nvSpPr>
        <p:spPr>
          <a:xfrm>
            <a:off x="12228304" y="700532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10" name="Straight Connector 209"/>
          <p:cNvCxnSpPr>
            <a:stCxn id="207" idx="4"/>
            <a:endCxn id="209" idx="0"/>
          </p:cNvCxnSpPr>
          <p:nvPr/>
        </p:nvCxnSpPr>
        <p:spPr>
          <a:xfrm>
            <a:off x="12548344" y="6600132"/>
            <a:ext cx="0" cy="40519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1" name="Oval 210"/>
          <p:cNvSpPr>
            <a:spLocks noChangeAspect="1"/>
          </p:cNvSpPr>
          <p:nvPr/>
        </p:nvSpPr>
        <p:spPr>
          <a:xfrm>
            <a:off x="11531178" y="806585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12" name="Straight Connector 211"/>
          <p:cNvCxnSpPr>
            <a:stCxn id="198" idx="4"/>
            <a:endCxn id="211" idx="0"/>
          </p:cNvCxnSpPr>
          <p:nvPr/>
        </p:nvCxnSpPr>
        <p:spPr>
          <a:xfrm>
            <a:off x="11851218" y="7672988"/>
            <a:ext cx="0" cy="39286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3" name="Oval 212"/>
          <p:cNvSpPr>
            <a:spLocks noChangeAspect="1"/>
          </p:cNvSpPr>
          <p:nvPr/>
        </p:nvSpPr>
        <p:spPr>
          <a:xfrm>
            <a:off x="12228304" y="807413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14" name="Straight Connector 213"/>
          <p:cNvCxnSpPr>
            <a:stCxn id="209" idx="4"/>
            <a:endCxn id="213" idx="0"/>
          </p:cNvCxnSpPr>
          <p:nvPr/>
        </p:nvCxnSpPr>
        <p:spPr>
          <a:xfrm>
            <a:off x="12548344" y="7668940"/>
            <a:ext cx="0" cy="40519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TextBox 36"/>
          <p:cNvSpPr txBox="1"/>
          <p:nvPr/>
        </p:nvSpPr>
        <p:spPr>
          <a:xfrm>
            <a:off x="5044687" y="6970210"/>
            <a:ext cx="3539430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2 paths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to Y,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of length 2 and 4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243571368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164960"/>
            <a:ext cx="11099800" cy="1465634"/>
          </a:xfrm>
        </p:spPr>
        <p:txBody>
          <a:bodyPr/>
          <a:lstStyle/>
          <a:p>
            <a:r>
              <a:rPr lang="en-US" dirty="0"/>
              <a:t>From X to 5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27703" y="6650879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137352" y="753949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2938990" y="760189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346825" y="8500711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242907" y="8867182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1181361" y="5276950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447543" y="625035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3575753" y="643942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" name="Straight Connector 14"/>
          <p:cNvCxnSpPr>
            <a:stCxn id="5" idx="4"/>
            <a:endCxn id="8" idx="0"/>
          </p:cNvCxnSpPr>
          <p:nvPr/>
        </p:nvCxnSpPr>
        <p:spPr>
          <a:xfrm>
            <a:off x="1457392" y="8203109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4" idx="3"/>
            <a:endCxn id="5" idx="0"/>
          </p:cNvCxnSpPr>
          <p:nvPr/>
        </p:nvCxnSpPr>
        <p:spPr>
          <a:xfrm flipH="1">
            <a:off x="1457392" y="7217310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6" idx="7"/>
            <a:endCxn id="12" idx="4"/>
          </p:cNvCxnSpPr>
          <p:nvPr/>
        </p:nvCxnSpPr>
        <p:spPr>
          <a:xfrm flipV="1">
            <a:off x="3485332" y="7103036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4" idx="5"/>
            <a:endCxn id="6" idx="2"/>
          </p:cNvCxnSpPr>
          <p:nvPr/>
        </p:nvCxnSpPr>
        <p:spPr>
          <a:xfrm>
            <a:off x="2274045" y="7217310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9" idx="5"/>
            <a:endCxn id="4" idx="0"/>
          </p:cNvCxnSpPr>
          <p:nvPr/>
        </p:nvCxnSpPr>
        <p:spPr>
          <a:xfrm>
            <a:off x="1727703" y="5843381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Straight Connector 20"/>
          <p:cNvCxnSpPr>
            <a:stCxn id="9" idx="6"/>
            <a:endCxn id="12" idx="1"/>
          </p:cNvCxnSpPr>
          <p:nvPr/>
        </p:nvCxnSpPr>
        <p:spPr>
          <a:xfrm>
            <a:off x="1821441" y="5608758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/>
          <p:cNvCxnSpPr>
            <a:stCxn id="5" idx="3"/>
            <a:endCxn id="7" idx="7"/>
          </p:cNvCxnSpPr>
          <p:nvPr/>
        </p:nvCxnSpPr>
        <p:spPr>
          <a:xfrm flipH="1">
            <a:off x="893167" y="8105925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Straight Connector 23"/>
          <p:cNvCxnSpPr>
            <a:stCxn id="10" idx="0"/>
            <a:endCxn id="9" idx="3"/>
          </p:cNvCxnSpPr>
          <p:nvPr/>
        </p:nvCxnSpPr>
        <p:spPr>
          <a:xfrm flipV="1">
            <a:off x="767583" y="5843381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Connector 24"/>
          <p:cNvCxnSpPr>
            <a:stCxn id="7" idx="5"/>
            <a:endCxn id="8" idx="2"/>
          </p:cNvCxnSpPr>
          <p:nvPr/>
        </p:nvCxnSpPr>
        <p:spPr>
          <a:xfrm>
            <a:off x="893167" y="9067142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Oval 37"/>
          <p:cNvSpPr>
            <a:spLocks noChangeAspect="1"/>
          </p:cNvSpPr>
          <p:nvPr/>
        </p:nvSpPr>
        <p:spPr>
          <a:xfrm>
            <a:off x="162871" y="1666005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9" name="Oval 38"/>
          <p:cNvSpPr>
            <a:spLocks noChangeAspect="1"/>
          </p:cNvSpPr>
          <p:nvPr/>
        </p:nvSpPr>
        <p:spPr>
          <a:xfrm>
            <a:off x="861321" y="1663021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861321" y="272441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41" name="Straight Connector 40"/>
          <p:cNvCxnSpPr>
            <a:stCxn id="39" idx="4"/>
            <a:endCxn id="40" idx="0"/>
          </p:cNvCxnSpPr>
          <p:nvPr/>
        </p:nvCxnSpPr>
        <p:spPr>
          <a:xfrm>
            <a:off x="1181361" y="2326636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6" name="Oval 45"/>
          <p:cNvSpPr>
            <a:spLocks noChangeAspect="1"/>
          </p:cNvSpPr>
          <p:nvPr/>
        </p:nvSpPr>
        <p:spPr>
          <a:xfrm>
            <a:off x="1568927" y="1666136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7" name="Oval 46"/>
          <p:cNvSpPr>
            <a:spLocks noChangeAspect="1"/>
          </p:cNvSpPr>
          <p:nvPr/>
        </p:nvSpPr>
        <p:spPr>
          <a:xfrm>
            <a:off x="1568927" y="2727532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48" name="Straight Connector 47"/>
          <p:cNvCxnSpPr>
            <a:stCxn id="46" idx="4"/>
            <a:endCxn id="47" idx="0"/>
          </p:cNvCxnSpPr>
          <p:nvPr/>
        </p:nvCxnSpPr>
        <p:spPr>
          <a:xfrm>
            <a:off x="1888967" y="2329751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Oval 48"/>
          <p:cNvSpPr>
            <a:spLocks noChangeAspect="1"/>
          </p:cNvSpPr>
          <p:nvPr/>
        </p:nvSpPr>
        <p:spPr>
          <a:xfrm>
            <a:off x="2277507" y="1684243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2277507" y="2745639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51" name="Straight Connector 50"/>
          <p:cNvCxnSpPr>
            <a:stCxn id="49" idx="4"/>
            <a:endCxn id="50" idx="0"/>
          </p:cNvCxnSpPr>
          <p:nvPr/>
        </p:nvCxnSpPr>
        <p:spPr>
          <a:xfrm>
            <a:off x="2597547" y="2347858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2" name="Oval 51"/>
          <p:cNvSpPr>
            <a:spLocks noChangeAspect="1"/>
          </p:cNvSpPr>
          <p:nvPr/>
        </p:nvSpPr>
        <p:spPr>
          <a:xfrm>
            <a:off x="2960675" y="1669352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3" name="Oval 52"/>
          <p:cNvSpPr>
            <a:spLocks noChangeAspect="1"/>
          </p:cNvSpPr>
          <p:nvPr/>
        </p:nvSpPr>
        <p:spPr>
          <a:xfrm>
            <a:off x="2960675" y="273074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54" name="Straight Connector 53"/>
          <p:cNvCxnSpPr>
            <a:stCxn id="52" idx="4"/>
            <a:endCxn id="53" idx="0"/>
          </p:cNvCxnSpPr>
          <p:nvPr/>
        </p:nvCxnSpPr>
        <p:spPr>
          <a:xfrm>
            <a:off x="3280715" y="2332967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6" name="Oval 55"/>
          <p:cNvSpPr>
            <a:spLocks noChangeAspect="1"/>
          </p:cNvSpPr>
          <p:nvPr/>
        </p:nvSpPr>
        <p:spPr>
          <a:xfrm>
            <a:off x="2960675" y="379214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57" name="Straight Connector 56"/>
          <p:cNvCxnSpPr>
            <a:stCxn id="53" idx="4"/>
            <a:endCxn id="56" idx="0"/>
          </p:cNvCxnSpPr>
          <p:nvPr/>
        </p:nvCxnSpPr>
        <p:spPr>
          <a:xfrm>
            <a:off x="3280715" y="3394363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1" name="Oval 60"/>
          <p:cNvSpPr>
            <a:spLocks noChangeAspect="1"/>
          </p:cNvSpPr>
          <p:nvPr/>
        </p:nvSpPr>
        <p:spPr>
          <a:xfrm>
            <a:off x="3683399" y="1681594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2" name="Oval 61"/>
          <p:cNvSpPr>
            <a:spLocks noChangeAspect="1"/>
          </p:cNvSpPr>
          <p:nvPr/>
        </p:nvSpPr>
        <p:spPr>
          <a:xfrm>
            <a:off x="3683399" y="274299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63" name="Straight Connector 62"/>
          <p:cNvCxnSpPr>
            <a:stCxn id="61" idx="4"/>
            <a:endCxn id="62" idx="0"/>
          </p:cNvCxnSpPr>
          <p:nvPr/>
        </p:nvCxnSpPr>
        <p:spPr>
          <a:xfrm>
            <a:off x="4003439" y="2345209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4" name="Oval 63"/>
          <p:cNvSpPr>
            <a:spLocks noChangeAspect="1"/>
          </p:cNvSpPr>
          <p:nvPr/>
        </p:nvSpPr>
        <p:spPr>
          <a:xfrm>
            <a:off x="3683399" y="3804386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65" name="Straight Connector 64"/>
          <p:cNvCxnSpPr>
            <a:stCxn id="62" idx="4"/>
            <a:endCxn id="64" idx="0"/>
          </p:cNvCxnSpPr>
          <p:nvPr/>
        </p:nvCxnSpPr>
        <p:spPr>
          <a:xfrm>
            <a:off x="4003439" y="3406605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6" name="Oval 65"/>
          <p:cNvSpPr>
            <a:spLocks noChangeAspect="1"/>
          </p:cNvSpPr>
          <p:nvPr/>
        </p:nvSpPr>
        <p:spPr>
          <a:xfrm>
            <a:off x="4359913" y="1676380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7" name="Oval 66"/>
          <p:cNvSpPr>
            <a:spLocks noChangeAspect="1"/>
          </p:cNvSpPr>
          <p:nvPr/>
        </p:nvSpPr>
        <p:spPr>
          <a:xfrm>
            <a:off x="4359913" y="2737776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68" name="Straight Connector 67"/>
          <p:cNvCxnSpPr>
            <a:stCxn id="66" idx="4"/>
            <a:endCxn id="67" idx="0"/>
          </p:cNvCxnSpPr>
          <p:nvPr/>
        </p:nvCxnSpPr>
        <p:spPr>
          <a:xfrm>
            <a:off x="4679953" y="2339995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9" name="Oval 68"/>
          <p:cNvSpPr>
            <a:spLocks noChangeAspect="1"/>
          </p:cNvSpPr>
          <p:nvPr/>
        </p:nvSpPr>
        <p:spPr>
          <a:xfrm>
            <a:off x="4359913" y="3799172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70" name="Straight Connector 69"/>
          <p:cNvCxnSpPr>
            <a:stCxn id="67" idx="4"/>
            <a:endCxn id="69" idx="0"/>
          </p:cNvCxnSpPr>
          <p:nvPr/>
        </p:nvCxnSpPr>
        <p:spPr>
          <a:xfrm>
            <a:off x="4679953" y="3401391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Oval 70"/>
          <p:cNvSpPr>
            <a:spLocks noChangeAspect="1"/>
          </p:cNvSpPr>
          <p:nvPr/>
        </p:nvSpPr>
        <p:spPr>
          <a:xfrm>
            <a:off x="5081910" y="166006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2" name="Oval 71"/>
          <p:cNvSpPr>
            <a:spLocks noChangeAspect="1"/>
          </p:cNvSpPr>
          <p:nvPr/>
        </p:nvSpPr>
        <p:spPr>
          <a:xfrm>
            <a:off x="5081910" y="272146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73" name="Straight Connector 72"/>
          <p:cNvCxnSpPr>
            <a:stCxn id="71" idx="4"/>
            <a:endCxn id="72" idx="0"/>
          </p:cNvCxnSpPr>
          <p:nvPr/>
        </p:nvCxnSpPr>
        <p:spPr>
          <a:xfrm>
            <a:off x="5401950" y="2323684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4" name="Oval 73"/>
          <p:cNvSpPr>
            <a:spLocks noChangeAspect="1"/>
          </p:cNvSpPr>
          <p:nvPr/>
        </p:nvSpPr>
        <p:spPr>
          <a:xfrm>
            <a:off x="5081910" y="378286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75" name="Straight Connector 74"/>
          <p:cNvCxnSpPr>
            <a:stCxn id="72" idx="4"/>
            <a:endCxn id="74" idx="0"/>
          </p:cNvCxnSpPr>
          <p:nvPr/>
        </p:nvCxnSpPr>
        <p:spPr>
          <a:xfrm>
            <a:off x="5401950" y="3385080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6" name="Oval 75"/>
          <p:cNvSpPr>
            <a:spLocks noChangeAspect="1"/>
          </p:cNvSpPr>
          <p:nvPr/>
        </p:nvSpPr>
        <p:spPr>
          <a:xfrm>
            <a:off x="5081910" y="4858745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77" name="Straight Connector 76"/>
          <p:cNvCxnSpPr>
            <a:stCxn id="74" idx="4"/>
            <a:endCxn id="76" idx="0"/>
          </p:cNvCxnSpPr>
          <p:nvPr/>
        </p:nvCxnSpPr>
        <p:spPr>
          <a:xfrm>
            <a:off x="5401950" y="4446476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9" name="Oval 78"/>
          <p:cNvSpPr>
            <a:spLocks noChangeAspect="1"/>
          </p:cNvSpPr>
          <p:nvPr/>
        </p:nvSpPr>
        <p:spPr>
          <a:xfrm>
            <a:off x="5777829" y="166006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0" name="Oval 79"/>
          <p:cNvSpPr>
            <a:spLocks noChangeAspect="1"/>
          </p:cNvSpPr>
          <p:nvPr/>
        </p:nvSpPr>
        <p:spPr>
          <a:xfrm>
            <a:off x="5777829" y="272146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99" name="Straight Connector 98"/>
          <p:cNvCxnSpPr>
            <a:stCxn id="79" idx="4"/>
            <a:endCxn id="80" idx="0"/>
          </p:cNvCxnSpPr>
          <p:nvPr/>
        </p:nvCxnSpPr>
        <p:spPr>
          <a:xfrm>
            <a:off x="6097869" y="2323684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0" name="Oval 99"/>
          <p:cNvSpPr>
            <a:spLocks noChangeAspect="1"/>
          </p:cNvSpPr>
          <p:nvPr/>
        </p:nvSpPr>
        <p:spPr>
          <a:xfrm>
            <a:off x="5777829" y="378286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01" name="Straight Connector 100"/>
          <p:cNvCxnSpPr>
            <a:stCxn id="80" idx="4"/>
            <a:endCxn id="100" idx="0"/>
          </p:cNvCxnSpPr>
          <p:nvPr/>
        </p:nvCxnSpPr>
        <p:spPr>
          <a:xfrm>
            <a:off x="6097869" y="3385080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2" name="Oval 101"/>
          <p:cNvSpPr>
            <a:spLocks noChangeAspect="1"/>
          </p:cNvSpPr>
          <p:nvPr/>
        </p:nvSpPr>
        <p:spPr>
          <a:xfrm>
            <a:off x="5777829" y="485874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03" name="Straight Connector 102"/>
          <p:cNvCxnSpPr>
            <a:stCxn id="100" idx="4"/>
            <a:endCxn id="102" idx="0"/>
          </p:cNvCxnSpPr>
          <p:nvPr/>
        </p:nvCxnSpPr>
        <p:spPr>
          <a:xfrm>
            <a:off x="6097869" y="4446476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4" name="Oval 103"/>
          <p:cNvSpPr>
            <a:spLocks noChangeAspect="1"/>
          </p:cNvSpPr>
          <p:nvPr/>
        </p:nvSpPr>
        <p:spPr>
          <a:xfrm>
            <a:off x="6452874" y="1676856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5" name="Oval 104"/>
          <p:cNvSpPr>
            <a:spLocks noChangeAspect="1"/>
          </p:cNvSpPr>
          <p:nvPr/>
        </p:nvSpPr>
        <p:spPr>
          <a:xfrm>
            <a:off x="6452874" y="2738252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06" name="Straight Connector 105"/>
          <p:cNvCxnSpPr>
            <a:stCxn id="104" idx="4"/>
            <a:endCxn id="105" idx="0"/>
          </p:cNvCxnSpPr>
          <p:nvPr/>
        </p:nvCxnSpPr>
        <p:spPr>
          <a:xfrm>
            <a:off x="6772914" y="2340471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7" name="Oval 106"/>
          <p:cNvSpPr>
            <a:spLocks noChangeAspect="1"/>
          </p:cNvSpPr>
          <p:nvPr/>
        </p:nvSpPr>
        <p:spPr>
          <a:xfrm>
            <a:off x="6452874" y="379964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08" name="Straight Connector 107"/>
          <p:cNvCxnSpPr>
            <a:stCxn id="105" idx="4"/>
            <a:endCxn id="107" idx="0"/>
          </p:cNvCxnSpPr>
          <p:nvPr/>
        </p:nvCxnSpPr>
        <p:spPr>
          <a:xfrm>
            <a:off x="6772914" y="3401867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9" name="Oval 108"/>
          <p:cNvSpPr>
            <a:spLocks noChangeAspect="1"/>
          </p:cNvSpPr>
          <p:nvPr/>
        </p:nvSpPr>
        <p:spPr>
          <a:xfrm>
            <a:off x="6452874" y="4875532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10" name="Straight Connector 109"/>
          <p:cNvCxnSpPr>
            <a:stCxn id="107" idx="4"/>
            <a:endCxn id="109" idx="0"/>
          </p:cNvCxnSpPr>
          <p:nvPr/>
        </p:nvCxnSpPr>
        <p:spPr>
          <a:xfrm>
            <a:off x="6772914" y="4463263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1" name="Oval 110"/>
          <p:cNvSpPr>
            <a:spLocks noChangeAspect="1"/>
          </p:cNvSpPr>
          <p:nvPr/>
        </p:nvSpPr>
        <p:spPr>
          <a:xfrm>
            <a:off x="7149999" y="1669352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2" name="Oval 111"/>
          <p:cNvSpPr>
            <a:spLocks noChangeAspect="1"/>
          </p:cNvSpPr>
          <p:nvPr/>
        </p:nvSpPr>
        <p:spPr>
          <a:xfrm>
            <a:off x="7149999" y="273074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13" name="Straight Connector 112"/>
          <p:cNvCxnSpPr>
            <a:stCxn id="111" idx="4"/>
            <a:endCxn id="112" idx="0"/>
          </p:cNvCxnSpPr>
          <p:nvPr/>
        </p:nvCxnSpPr>
        <p:spPr>
          <a:xfrm>
            <a:off x="7470039" y="2332967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4" name="Oval 113"/>
          <p:cNvSpPr>
            <a:spLocks noChangeAspect="1"/>
          </p:cNvSpPr>
          <p:nvPr/>
        </p:nvSpPr>
        <p:spPr>
          <a:xfrm>
            <a:off x="7149999" y="379214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15" name="Straight Connector 114"/>
          <p:cNvCxnSpPr>
            <a:stCxn id="112" idx="4"/>
            <a:endCxn id="114" idx="0"/>
          </p:cNvCxnSpPr>
          <p:nvPr/>
        </p:nvCxnSpPr>
        <p:spPr>
          <a:xfrm>
            <a:off x="7470039" y="3394363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6" name="Oval 115"/>
          <p:cNvSpPr>
            <a:spLocks noChangeAspect="1"/>
          </p:cNvSpPr>
          <p:nvPr/>
        </p:nvSpPr>
        <p:spPr>
          <a:xfrm>
            <a:off x="7149999" y="486802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17" name="Straight Connector 116"/>
          <p:cNvCxnSpPr>
            <a:stCxn id="114" idx="4"/>
            <a:endCxn id="116" idx="0"/>
          </p:cNvCxnSpPr>
          <p:nvPr/>
        </p:nvCxnSpPr>
        <p:spPr>
          <a:xfrm>
            <a:off x="7470039" y="4455759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8" name="Oval 117"/>
          <p:cNvSpPr>
            <a:spLocks noChangeAspect="1"/>
          </p:cNvSpPr>
          <p:nvPr/>
        </p:nvSpPr>
        <p:spPr>
          <a:xfrm>
            <a:off x="7896325" y="1625138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9" name="Oval 118"/>
          <p:cNvSpPr>
            <a:spLocks noChangeAspect="1"/>
          </p:cNvSpPr>
          <p:nvPr/>
        </p:nvSpPr>
        <p:spPr>
          <a:xfrm>
            <a:off x="7896325" y="268653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0" name="Straight Connector 119"/>
          <p:cNvCxnSpPr>
            <a:stCxn id="118" idx="4"/>
            <a:endCxn id="119" idx="0"/>
          </p:cNvCxnSpPr>
          <p:nvPr/>
        </p:nvCxnSpPr>
        <p:spPr>
          <a:xfrm>
            <a:off x="8216365" y="2288753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1" name="Oval 120"/>
          <p:cNvSpPr>
            <a:spLocks noChangeAspect="1"/>
          </p:cNvSpPr>
          <p:nvPr/>
        </p:nvSpPr>
        <p:spPr>
          <a:xfrm>
            <a:off x="7896325" y="374793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2" name="Straight Connector 121"/>
          <p:cNvCxnSpPr>
            <a:stCxn id="119" idx="4"/>
            <a:endCxn id="121" idx="0"/>
          </p:cNvCxnSpPr>
          <p:nvPr/>
        </p:nvCxnSpPr>
        <p:spPr>
          <a:xfrm>
            <a:off x="8216365" y="3350149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3" name="Oval 122"/>
          <p:cNvSpPr>
            <a:spLocks noChangeAspect="1"/>
          </p:cNvSpPr>
          <p:nvPr/>
        </p:nvSpPr>
        <p:spPr>
          <a:xfrm>
            <a:off x="7896325" y="482381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4" name="Straight Connector 123"/>
          <p:cNvCxnSpPr>
            <a:stCxn id="121" idx="4"/>
            <a:endCxn id="123" idx="0"/>
          </p:cNvCxnSpPr>
          <p:nvPr/>
        </p:nvCxnSpPr>
        <p:spPr>
          <a:xfrm>
            <a:off x="8216365" y="4411545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5" name="Oval 124"/>
          <p:cNvSpPr>
            <a:spLocks noChangeAspect="1"/>
          </p:cNvSpPr>
          <p:nvPr/>
        </p:nvSpPr>
        <p:spPr>
          <a:xfrm>
            <a:off x="7896325" y="588914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6" name="Straight Connector 125"/>
          <p:cNvCxnSpPr>
            <a:stCxn id="123" idx="4"/>
            <a:endCxn id="125" idx="0"/>
          </p:cNvCxnSpPr>
          <p:nvPr/>
        </p:nvCxnSpPr>
        <p:spPr>
          <a:xfrm>
            <a:off x="8216365" y="5487429"/>
            <a:ext cx="0" cy="40171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7" name="Oval 126"/>
          <p:cNvSpPr>
            <a:spLocks noChangeAspect="1"/>
          </p:cNvSpPr>
          <p:nvPr/>
        </p:nvSpPr>
        <p:spPr>
          <a:xfrm>
            <a:off x="8618322" y="1625138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8" name="Oval 127"/>
          <p:cNvSpPr>
            <a:spLocks noChangeAspect="1"/>
          </p:cNvSpPr>
          <p:nvPr/>
        </p:nvSpPr>
        <p:spPr>
          <a:xfrm>
            <a:off x="8618322" y="268653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9" name="Straight Connector 128"/>
          <p:cNvCxnSpPr>
            <a:stCxn id="127" idx="4"/>
            <a:endCxn id="128" idx="0"/>
          </p:cNvCxnSpPr>
          <p:nvPr/>
        </p:nvCxnSpPr>
        <p:spPr>
          <a:xfrm>
            <a:off x="8938362" y="2288753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0" name="Oval 129"/>
          <p:cNvSpPr>
            <a:spLocks noChangeAspect="1"/>
          </p:cNvSpPr>
          <p:nvPr/>
        </p:nvSpPr>
        <p:spPr>
          <a:xfrm>
            <a:off x="8618322" y="374793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31" name="Straight Connector 130"/>
          <p:cNvCxnSpPr>
            <a:stCxn id="128" idx="4"/>
            <a:endCxn id="130" idx="0"/>
          </p:cNvCxnSpPr>
          <p:nvPr/>
        </p:nvCxnSpPr>
        <p:spPr>
          <a:xfrm>
            <a:off x="8938362" y="3350149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2" name="Oval 131"/>
          <p:cNvSpPr>
            <a:spLocks noChangeAspect="1"/>
          </p:cNvSpPr>
          <p:nvPr/>
        </p:nvSpPr>
        <p:spPr>
          <a:xfrm>
            <a:off x="8618322" y="482381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33" name="Straight Connector 132"/>
          <p:cNvCxnSpPr>
            <a:stCxn id="130" idx="4"/>
            <a:endCxn id="132" idx="0"/>
          </p:cNvCxnSpPr>
          <p:nvPr/>
        </p:nvCxnSpPr>
        <p:spPr>
          <a:xfrm>
            <a:off x="8938362" y="4411545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4" name="Oval 133"/>
          <p:cNvSpPr>
            <a:spLocks noChangeAspect="1"/>
          </p:cNvSpPr>
          <p:nvPr/>
        </p:nvSpPr>
        <p:spPr>
          <a:xfrm>
            <a:off x="8618322" y="588914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35" name="Straight Connector 134"/>
          <p:cNvCxnSpPr>
            <a:stCxn id="132" idx="4"/>
            <a:endCxn id="134" idx="0"/>
          </p:cNvCxnSpPr>
          <p:nvPr/>
        </p:nvCxnSpPr>
        <p:spPr>
          <a:xfrm>
            <a:off x="8938362" y="5487429"/>
            <a:ext cx="0" cy="40171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6" name="Oval 135"/>
          <p:cNvSpPr>
            <a:spLocks noChangeAspect="1"/>
          </p:cNvSpPr>
          <p:nvPr/>
        </p:nvSpPr>
        <p:spPr>
          <a:xfrm>
            <a:off x="9340318" y="1625138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7" name="Oval 136"/>
          <p:cNvSpPr>
            <a:spLocks noChangeAspect="1"/>
          </p:cNvSpPr>
          <p:nvPr/>
        </p:nvSpPr>
        <p:spPr>
          <a:xfrm>
            <a:off x="9340318" y="268653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38" name="Straight Connector 137"/>
          <p:cNvCxnSpPr>
            <a:stCxn id="136" idx="4"/>
            <a:endCxn id="137" idx="0"/>
          </p:cNvCxnSpPr>
          <p:nvPr/>
        </p:nvCxnSpPr>
        <p:spPr>
          <a:xfrm>
            <a:off x="9660358" y="2288753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9" name="Oval 138"/>
          <p:cNvSpPr>
            <a:spLocks noChangeAspect="1"/>
          </p:cNvSpPr>
          <p:nvPr/>
        </p:nvSpPr>
        <p:spPr>
          <a:xfrm>
            <a:off x="9340318" y="374793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40" name="Straight Connector 139"/>
          <p:cNvCxnSpPr>
            <a:stCxn id="137" idx="4"/>
            <a:endCxn id="139" idx="0"/>
          </p:cNvCxnSpPr>
          <p:nvPr/>
        </p:nvCxnSpPr>
        <p:spPr>
          <a:xfrm>
            <a:off x="9660358" y="3350149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1" name="Oval 140"/>
          <p:cNvSpPr>
            <a:spLocks noChangeAspect="1"/>
          </p:cNvSpPr>
          <p:nvPr/>
        </p:nvSpPr>
        <p:spPr>
          <a:xfrm>
            <a:off x="9340318" y="482381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42" name="Straight Connector 141"/>
          <p:cNvCxnSpPr>
            <a:stCxn id="139" idx="4"/>
            <a:endCxn id="141" idx="0"/>
          </p:cNvCxnSpPr>
          <p:nvPr/>
        </p:nvCxnSpPr>
        <p:spPr>
          <a:xfrm>
            <a:off x="9660358" y="4411545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3" name="Oval 142"/>
          <p:cNvSpPr>
            <a:spLocks noChangeAspect="1"/>
          </p:cNvSpPr>
          <p:nvPr/>
        </p:nvSpPr>
        <p:spPr>
          <a:xfrm>
            <a:off x="9340318" y="589969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44" name="Straight Connector 143"/>
          <p:cNvCxnSpPr>
            <a:stCxn id="141" idx="4"/>
            <a:endCxn id="143" idx="0"/>
          </p:cNvCxnSpPr>
          <p:nvPr/>
        </p:nvCxnSpPr>
        <p:spPr>
          <a:xfrm>
            <a:off x="9660358" y="5487429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5" name="Oval 144"/>
          <p:cNvSpPr>
            <a:spLocks noChangeAspect="1"/>
          </p:cNvSpPr>
          <p:nvPr/>
        </p:nvSpPr>
        <p:spPr>
          <a:xfrm>
            <a:off x="10087185" y="164144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6" name="Oval 145"/>
          <p:cNvSpPr>
            <a:spLocks noChangeAspect="1"/>
          </p:cNvSpPr>
          <p:nvPr/>
        </p:nvSpPr>
        <p:spPr>
          <a:xfrm>
            <a:off x="10087185" y="270284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47" name="Straight Connector 146"/>
          <p:cNvCxnSpPr>
            <a:stCxn id="145" idx="4"/>
            <a:endCxn id="146" idx="0"/>
          </p:cNvCxnSpPr>
          <p:nvPr/>
        </p:nvCxnSpPr>
        <p:spPr>
          <a:xfrm>
            <a:off x="10407225" y="2305064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8" name="Oval 147"/>
          <p:cNvSpPr>
            <a:spLocks noChangeAspect="1"/>
          </p:cNvSpPr>
          <p:nvPr/>
        </p:nvSpPr>
        <p:spPr>
          <a:xfrm>
            <a:off x="10087185" y="376424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49" name="Straight Connector 148"/>
          <p:cNvCxnSpPr>
            <a:stCxn id="146" idx="4"/>
            <a:endCxn id="148" idx="0"/>
          </p:cNvCxnSpPr>
          <p:nvPr/>
        </p:nvCxnSpPr>
        <p:spPr>
          <a:xfrm>
            <a:off x="10407225" y="3366460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0" name="Oval 149"/>
          <p:cNvSpPr>
            <a:spLocks noChangeAspect="1"/>
          </p:cNvSpPr>
          <p:nvPr/>
        </p:nvSpPr>
        <p:spPr>
          <a:xfrm>
            <a:off x="10087185" y="484012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1" name="Straight Connector 150"/>
          <p:cNvCxnSpPr>
            <a:stCxn id="148" idx="4"/>
            <a:endCxn id="150" idx="0"/>
          </p:cNvCxnSpPr>
          <p:nvPr/>
        </p:nvCxnSpPr>
        <p:spPr>
          <a:xfrm>
            <a:off x="10407225" y="4427856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2" name="Oval 151"/>
          <p:cNvSpPr>
            <a:spLocks noChangeAspect="1"/>
          </p:cNvSpPr>
          <p:nvPr/>
        </p:nvSpPr>
        <p:spPr>
          <a:xfrm>
            <a:off x="10087185" y="5916009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3" name="Straight Connector 152"/>
          <p:cNvCxnSpPr>
            <a:stCxn id="150" idx="4"/>
            <a:endCxn id="152" idx="0"/>
          </p:cNvCxnSpPr>
          <p:nvPr/>
        </p:nvCxnSpPr>
        <p:spPr>
          <a:xfrm>
            <a:off x="10407225" y="5503740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4" name="Oval 153"/>
          <p:cNvSpPr>
            <a:spLocks noChangeAspect="1"/>
          </p:cNvSpPr>
          <p:nvPr/>
        </p:nvSpPr>
        <p:spPr>
          <a:xfrm>
            <a:off x="10087185" y="6984817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5" name="Straight Connector 154"/>
          <p:cNvCxnSpPr>
            <a:stCxn id="152" idx="4"/>
            <a:endCxn id="154" idx="0"/>
          </p:cNvCxnSpPr>
          <p:nvPr/>
        </p:nvCxnSpPr>
        <p:spPr>
          <a:xfrm>
            <a:off x="10407225" y="6579624"/>
            <a:ext cx="0" cy="40519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6" name="Oval 155"/>
          <p:cNvSpPr>
            <a:spLocks noChangeAspect="1"/>
          </p:cNvSpPr>
          <p:nvPr/>
        </p:nvSpPr>
        <p:spPr>
          <a:xfrm>
            <a:off x="10784311" y="1637401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57" name="Oval 156"/>
          <p:cNvSpPr>
            <a:spLocks noChangeAspect="1"/>
          </p:cNvSpPr>
          <p:nvPr/>
        </p:nvSpPr>
        <p:spPr>
          <a:xfrm>
            <a:off x="10784311" y="269879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8" name="Straight Connector 157"/>
          <p:cNvCxnSpPr>
            <a:stCxn id="156" idx="4"/>
            <a:endCxn id="157" idx="0"/>
          </p:cNvCxnSpPr>
          <p:nvPr/>
        </p:nvCxnSpPr>
        <p:spPr>
          <a:xfrm>
            <a:off x="11104351" y="2301016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9" name="Oval 158"/>
          <p:cNvSpPr>
            <a:spLocks noChangeAspect="1"/>
          </p:cNvSpPr>
          <p:nvPr/>
        </p:nvSpPr>
        <p:spPr>
          <a:xfrm>
            <a:off x="10784311" y="376019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60" name="Straight Connector 159"/>
          <p:cNvCxnSpPr>
            <a:stCxn id="157" idx="4"/>
            <a:endCxn id="159" idx="0"/>
          </p:cNvCxnSpPr>
          <p:nvPr/>
        </p:nvCxnSpPr>
        <p:spPr>
          <a:xfrm>
            <a:off x="11104351" y="3362412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1" name="Oval 160"/>
          <p:cNvSpPr>
            <a:spLocks noChangeAspect="1"/>
          </p:cNvSpPr>
          <p:nvPr/>
        </p:nvSpPr>
        <p:spPr>
          <a:xfrm>
            <a:off x="10784311" y="483607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62" name="Straight Connector 161"/>
          <p:cNvCxnSpPr>
            <a:stCxn id="159" idx="4"/>
            <a:endCxn id="161" idx="0"/>
          </p:cNvCxnSpPr>
          <p:nvPr/>
        </p:nvCxnSpPr>
        <p:spPr>
          <a:xfrm>
            <a:off x="11104351" y="4423808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3" name="Oval 162"/>
          <p:cNvSpPr>
            <a:spLocks noChangeAspect="1"/>
          </p:cNvSpPr>
          <p:nvPr/>
        </p:nvSpPr>
        <p:spPr>
          <a:xfrm>
            <a:off x="10784311" y="591196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64" name="Straight Connector 163"/>
          <p:cNvCxnSpPr>
            <a:stCxn id="161" idx="4"/>
            <a:endCxn id="163" idx="0"/>
          </p:cNvCxnSpPr>
          <p:nvPr/>
        </p:nvCxnSpPr>
        <p:spPr>
          <a:xfrm>
            <a:off x="11104351" y="5499692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5" name="Oval 164"/>
          <p:cNvSpPr>
            <a:spLocks noChangeAspect="1"/>
          </p:cNvSpPr>
          <p:nvPr/>
        </p:nvSpPr>
        <p:spPr>
          <a:xfrm>
            <a:off x="10784311" y="6980769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66" name="Straight Connector 165"/>
          <p:cNvCxnSpPr>
            <a:stCxn id="163" idx="4"/>
            <a:endCxn id="165" idx="0"/>
          </p:cNvCxnSpPr>
          <p:nvPr/>
        </p:nvCxnSpPr>
        <p:spPr>
          <a:xfrm>
            <a:off x="11104351" y="6575576"/>
            <a:ext cx="0" cy="40519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9" name="Oval 188"/>
          <p:cNvSpPr>
            <a:spLocks noChangeAspect="1"/>
          </p:cNvSpPr>
          <p:nvPr/>
        </p:nvSpPr>
        <p:spPr>
          <a:xfrm>
            <a:off x="11531178" y="1666005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0" name="Oval 189"/>
          <p:cNvSpPr>
            <a:spLocks noChangeAspect="1"/>
          </p:cNvSpPr>
          <p:nvPr/>
        </p:nvSpPr>
        <p:spPr>
          <a:xfrm>
            <a:off x="11531178" y="272740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91" name="Straight Connector 190"/>
          <p:cNvCxnSpPr>
            <a:stCxn id="189" idx="4"/>
            <a:endCxn id="190" idx="0"/>
          </p:cNvCxnSpPr>
          <p:nvPr/>
        </p:nvCxnSpPr>
        <p:spPr>
          <a:xfrm>
            <a:off x="11851218" y="2329620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2" name="Oval 191"/>
          <p:cNvSpPr>
            <a:spLocks noChangeAspect="1"/>
          </p:cNvSpPr>
          <p:nvPr/>
        </p:nvSpPr>
        <p:spPr>
          <a:xfrm>
            <a:off x="11531178" y="378879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93" name="Straight Connector 192"/>
          <p:cNvCxnSpPr>
            <a:stCxn id="190" idx="4"/>
            <a:endCxn id="192" idx="0"/>
          </p:cNvCxnSpPr>
          <p:nvPr/>
        </p:nvCxnSpPr>
        <p:spPr>
          <a:xfrm>
            <a:off x="11851218" y="3391016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4" name="Oval 193"/>
          <p:cNvSpPr>
            <a:spLocks noChangeAspect="1"/>
          </p:cNvSpPr>
          <p:nvPr/>
        </p:nvSpPr>
        <p:spPr>
          <a:xfrm>
            <a:off x="11531178" y="486468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95" name="Straight Connector 194"/>
          <p:cNvCxnSpPr>
            <a:stCxn id="192" idx="4"/>
            <a:endCxn id="194" idx="0"/>
          </p:cNvCxnSpPr>
          <p:nvPr/>
        </p:nvCxnSpPr>
        <p:spPr>
          <a:xfrm>
            <a:off x="11851218" y="4452412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6" name="Oval 195"/>
          <p:cNvSpPr>
            <a:spLocks noChangeAspect="1"/>
          </p:cNvSpPr>
          <p:nvPr/>
        </p:nvSpPr>
        <p:spPr>
          <a:xfrm>
            <a:off x="11531178" y="594056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97" name="Straight Connector 196"/>
          <p:cNvCxnSpPr>
            <a:stCxn id="194" idx="4"/>
            <a:endCxn id="196" idx="0"/>
          </p:cNvCxnSpPr>
          <p:nvPr/>
        </p:nvCxnSpPr>
        <p:spPr>
          <a:xfrm>
            <a:off x="11851218" y="5528296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8" name="Oval 197"/>
          <p:cNvSpPr>
            <a:spLocks noChangeAspect="1"/>
          </p:cNvSpPr>
          <p:nvPr/>
        </p:nvSpPr>
        <p:spPr>
          <a:xfrm>
            <a:off x="11531178" y="700937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99" name="Straight Connector 198"/>
          <p:cNvCxnSpPr>
            <a:stCxn id="196" idx="4"/>
            <a:endCxn id="198" idx="0"/>
          </p:cNvCxnSpPr>
          <p:nvPr/>
        </p:nvCxnSpPr>
        <p:spPr>
          <a:xfrm>
            <a:off x="11851218" y="6604180"/>
            <a:ext cx="0" cy="40519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0" name="Oval 199"/>
          <p:cNvSpPr>
            <a:spLocks noChangeAspect="1"/>
          </p:cNvSpPr>
          <p:nvPr/>
        </p:nvSpPr>
        <p:spPr>
          <a:xfrm>
            <a:off x="12228304" y="1661957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1" name="Oval 200"/>
          <p:cNvSpPr>
            <a:spLocks noChangeAspect="1"/>
          </p:cNvSpPr>
          <p:nvPr/>
        </p:nvSpPr>
        <p:spPr>
          <a:xfrm>
            <a:off x="12228304" y="272335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02" name="Straight Connector 201"/>
          <p:cNvCxnSpPr>
            <a:stCxn id="200" idx="4"/>
            <a:endCxn id="201" idx="0"/>
          </p:cNvCxnSpPr>
          <p:nvPr/>
        </p:nvCxnSpPr>
        <p:spPr>
          <a:xfrm>
            <a:off x="12548344" y="2325572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3" name="Oval 202"/>
          <p:cNvSpPr>
            <a:spLocks noChangeAspect="1"/>
          </p:cNvSpPr>
          <p:nvPr/>
        </p:nvSpPr>
        <p:spPr>
          <a:xfrm>
            <a:off x="12228304" y="3784749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04" name="Straight Connector 203"/>
          <p:cNvCxnSpPr>
            <a:stCxn id="201" idx="4"/>
            <a:endCxn id="203" idx="0"/>
          </p:cNvCxnSpPr>
          <p:nvPr/>
        </p:nvCxnSpPr>
        <p:spPr>
          <a:xfrm>
            <a:off x="12548344" y="3386968"/>
            <a:ext cx="0" cy="39778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5" name="Oval 204"/>
          <p:cNvSpPr>
            <a:spLocks noChangeAspect="1"/>
          </p:cNvSpPr>
          <p:nvPr/>
        </p:nvSpPr>
        <p:spPr>
          <a:xfrm>
            <a:off x="12228304" y="486063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06" name="Straight Connector 205"/>
          <p:cNvCxnSpPr>
            <a:stCxn id="203" idx="4"/>
            <a:endCxn id="205" idx="0"/>
          </p:cNvCxnSpPr>
          <p:nvPr/>
        </p:nvCxnSpPr>
        <p:spPr>
          <a:xfrm>
            <a:off x="12548344" y="4448364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7" name="Oval 206"/>
          <p:cNvSpPr>
            <a:spLocks noChangeAspect="1"/>
          </p:cNvSpPr>
          <p:nvPr/>
        </p:nvSpPr>
        <p:spPr>
          <a:xfrm>
            <a:off x="12228304" y="5936517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08" name="Straight Connector 207"/>
          <p:cNvCxnSpPr>
            <a:stCxn id="205" idx="4"/>
            <a:endCxn id="207" idx="0"/>
          </p:cNvCxnSpPr>
          <p:nvPr/>
        </p:nvCxnSpPr>
        <p:spPr>
          <a:xfrm>
            <a:off x="12548344" y="5524248"/>
            <a:ext cx="0" cy="41226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9" name="Oval 208"/>
          <p:cNvSpPr>
            <a:spLocks noChangeAspect="1"/>
          </p:cNvSpPr>
          <p:nvPr/>
        </p:nvSpPr>
        <p:spPr>
          <a:xfrm>
            <a:off x="12228304" y="700532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10" name="Straight Connector 209"/>
          <p:cNvCxnSpPr>
            <a:stCxn id="207" idx="4"/>
            <a:endCxn id="209" idx="0"/>
          </p:cNvCxnSpPr>
          <p:nvPr/>
        </p:nvCxnSpPr>
        <p:spPr>
          <a:xfrm>
            <a:off x="12548344" y="6600132"/>
            <a:ext cx="0" cy="40519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1" name="Oval 210"/>
          <p:cNvSpPr>
            <a:spLocks noChangeAspect="1"/>
          </p:cNvSpPr>
          <p:nvPr/>
        </p:nvSpPr>
        <p:spPr>
          <a:xfrm>
            <a:off x="11531178" y="8065855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12" name="Straight Connector 211"/>
          <p:cNvCxnSpPr>
            <a:stCxn id="198" idx="4"/>
            <a:endCxn id="211" idx="0"/>
          </p:cNvCxnSpPr>
          <p:nvPr/>
        </p:nvCxnSpPr>
        <p:spPr>
          <a:xfrm>
            <a:off x="11851218" y="7672988"/>
            <a:ext cx="0" cy="39286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3" name="Oval 212"/>
          <p:cNvSpPr>
            <a:spLocks noChangeAspect="1"/>
          </p:cNvSpPr>
          <p:nvPr/>
        </p:nvSpPr>
        <p:spPr>
          <a:xfrm>
            <a:off x="12228304" y="8074133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14" name="Straight Connector 213"/>
          <p:cNvCxnSpPr>
            <a:stCxn id="209" idx="4"/>
            <a:endCxn id="213" idx="0"/>
          </p:cNvCxnSpPr>
          <p:nvPr/>
        </p:nvCxnSpPr>
        <p:spPr>
          <a:xfrm>
            <a:off x="12548344" y="7668940"/>
            <a:ext cx="0" cy="40519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TextBox 36"/>
          <p:cNvSpPr txBox="1"/>
          <p:nvPr/>
        </p:nvSpPr>
        <p:spPr>
          <a:xfrm>
            <a:off x="4930423" y="7396985"/>
            <a:ext cx="3795912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4</a:t>
            </a: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paths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for X-5,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of length 4, </a:t>
            </a:r>
            <a:r>
              <a:rPr lang="en-US" dirty="0"/>
              <a:t>5, 6, 7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9402453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Details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special algorithm to keep track and visit all paths of length N in increasing order</a:t>
            </a:r>
          </a:p>
          <a:p>
            <a:r>
              <a:rPr lang="en-US" dirty="0"/>
              <a:t>BFS: use a </a:t>
            </a:r>
            <a:r>
              <a:rPr lang="en-US" i="1" dirty="0"/>
              <a:t>queue </a:t>
            </a:r>
            <a:r>
              <a:rPr lang="en-US" dirty="0"/>
              <a:t>of yet to visit vertices</a:t>
            </a:r>
          </a:p>
          <a:p>
            <a:r>
              <a:rPr lang="en-US" dirty="0"/>
              <a:t>Pull vertex from queue, add connected vertices to back, if not already visited</a:t>
            </a:r>
          </a:p>
          <a:p>
            <a:r>
              <a:rPr lang="en-US" dirty="0"/>
              <a:t>Keep track of which pulled vertex X added a connected vertex 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15352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77432" y="454006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187081" y="542868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2988719" y="549108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396554" y="638990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292636" y="675637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1231090" y="316613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497272" y="413954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3625482" y="432861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" name="Straight Connector 11"/>
          <p:cNvCxnSpPr>
            <a:stCxn id="5" idx="4"/>
            <a:endCxn id="8" idx="0"/>
          </p:cNvCxnSpPr>
          <p:nvPr/>
        </p:nvCxnSpPr>
        <p:spPr>
          <a:xfrm>
            <a:off x="1507121" y="6092298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>
            <a:stCxn id="4" idx="3"/>
            <a:endCxn id="5" idx="0"/>
          </p:cNvCxnSpPr>
          <p:nvPr/>
        </p:nvCxnSpPr>
        <p:spPr>
          <a:xfrm flipH="1">
            <a:off x="1507121" y="5106499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>
            <a:stCxn id="6" idx="7"/>
            <a:endCxn id="11" idx="4"/>
          </p:cNvCxnSpPr>
          <p:nvPr/>
        </p:nvCxnSpPr>
        <p:spPr>
          <a:xfrm flipV="1">
            <a:off x="3535061" y="4992225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>
            <a:stCxn id="4" idx="5"/>
            <a:endCxn id="6" idx="2"/>
          </p:cNvCxnSpPr>
          <p:nvPr/>
        </p:nvCxnSpPr>
        <p:spPr>
          <a:xfrm>
            <a:off x="2323774" y="5106499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9" idx="5"/>
            <a:endCxn id="4" idx="0"/>
          </p:cNvCxnSpPr>
          <p:nvPr/>
        </p:nvCxnSpPr>
        <p:spPr>
          <a:xfrm>
            <a:off x="1777432" y="3732570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9" idx="6"/>
            <a:endCxn id="11" idx="1"/>
          </p:cNvCxnSpPr>
          <p:nvPr/>
        </p:nvCxnSpPr>
        <p:spPr>
          <a:xfrm>
            <a:off x="1871170" y="3497947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5" idx="3"/>
            <a:endCxn id="7" idx="7"/>
          </p:cNvCxnSpPr>
          <p:nvPr/>
        </p:nvCxnSpPr>
        <p:spPr>
          <a:xfrm flipH="1">
            <a:off x="942896" y="5995114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10" idx="0"/>
            <a:endCxn id="9" idx="3"/>
          </p:cNvCxnSpPr>
          <p:nvPr/>
        </p:nvCxnSpPr>
        <p:spPr>
          <a:xfrm flipV="1">
            <a:off x="817312" y="3732570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>
            <a:stCxn id="7" idx="5"/>
            <a:endCxn id="8" idx="2"/>
          </p:cNvCxnSpPr>
          <p:nvPr/>
        </p:nvCxnSpPr>
        <p:spPr>
          <a:xfrm>
            <a:off x="942896" y="6956331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656494"/>
              </p:ext>
            </p:extLst>
          </p:nvPr>
        </p:nvGraphicFramePr>
        <p:xfrm>
          <a:off x="6602003" y="2907058"/>
          <a:ext cx="667838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7838">
                  <a:extLst>
                    <a:ext uri="{9D8B030D-6E8A-4147-A177-3AD203B41FA5}">
                      <a16:colId xmlns:a16="http://schemas.microsoft.com/office/drawing/2014/main" val="2238479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5794797"/>
                  </a:ext>
                </a:extLst>
              </a:tr>
            </a:tbl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5247230" y="2899399"/>
            <a:ext cx="1282402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Queue: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1763454"/>
              </p:ext>
            </p:extLst>
          </p:nvPr>
        </p:nvGraphicFramePr>
        <p:xfrm>
          <a:off x="6601999" y="4154707"/>
          <a:ext cx="1640796" cy="4145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0398">
                  <a:extLst>
                    <a:ext uri="{9D8B030D-6E8A-4147-A177-3AD203B41FA5}">
                      <a16:colId xmlns:a16="http://schemas.microsoft.com/office/drawing/2014/main" val="4165079697"/>
                    </a:ext>
                  </a:extLst>
                </a:gridCol>
                <a:gridCol w="820398">
                  <a:extLst>
                    <a:ext uri="{9D8B030D-6E8A-4147-A177-3AD203B41FA5}">
                      <a16:colId xmlns:a16="http://schemas.microsoft.com/office/drawing/2014/main" val="7238499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root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407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Y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379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21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521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398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916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320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4269448"/>
                  </a:ext>
                </a:extLst>
              </a:tr>
            </a:tbl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5593953" y="4087926"/>
            <a:ext cx="90249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Map:</a:t>
            </a:r>
          </a:p>
        </p:txBody>
      </p:sp>
    </p:spTree>
    <p:extLst>
      <p:ext uri="{BB962C8B-B14F-4D97-AF65-F5344CB8AC3E}">
        <p14:creationId xmlns:p14="http://schemas.microsoft.com/office/powerpoint/2010/main" val="773477710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Cont.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77432" y="454006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187081" y="542868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2988719" y="549108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396554" y="638990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292636" y="675637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1231090" y="316613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497272" y="413954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3625482" y="432861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" name="Straight Connector 11"/>
          <p:cNvCxnSpPr>
            <a:stCxn id="5" idx="4"/>
            <a:endCxn id="8" idx="0"/>
          </p:cNvCxnSpPr>
          <p:nvPr/>
        </p:nvCxnSpPr>
        <p:spPr>
          <a:xfrm>
            <a:off x="1507121" y="6092298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>
            <a:stCxn id="4" idx="3"/>
            <a:endCxn id="5" idx="0"/>
          </p:cNvCxnSpPr>
          <p:nvPr/>
        </p:nvCxnSpPr>
        <p:spPr>
          <a:xfrm flipH="1">
            <a:off x="1507121" y="5106499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>
            <a:stCxn id="6" idx="7"/>
            <a:endCxn id="11" idx="4"/>
          </p:cNvCxnSpPr>
          <p:nvPr/>
        </p:nvCxnSpPr>
        <p:spPr>
          <a:xfrm flipV="1">
            <a:off x="3535061" y="4992225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>
            <a:stCxn id="4" idx="5"/>
            <a:endCxn id="6" idx="2"/>
          </p:cNvCxnSpPr>
          <p:nvPr/>
        </p:nvCxnSpPr>
        <p:spPr>
          <a:xfrm>
            <a:off x="2323774" y="5106499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9" idx="5"/>
            <a:endCxn id="4" idx="0"/>
          </p:cNvCxnSpPr>
          <p:nvPr/>
        </p:nvCxnSpPr>
        <p:spPr>
          <a:xfrm>
            <a:off x="1777432" y="3732570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9" idx="6"/>
            <a:endCxn id="11" idx="1"/>
          </p:cNvCxnSpPr>
          <p:nvPr/>
        </p:nvCxnSpPr>
        <p:spPr>
          <a:xfrm>
            <a:off x="1871170" y="3497947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5" idx="3"/>
            <a:endCxn id="7" idx="7"/>
          </p:cNvCxnSpPr>
          <p:nvPr/>
        </p:nvCxnSpPr>
        <p:spPr>
          <a:xfrm flipH="1">
            <a:off x="942896" y="5995114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10" idx="0"/>
            <a:endCxn id="9" idx="3"/>
          </p:cNvCxnSpPr>
          <p:nvPr/>
        </p:nvCxnSpPr>
        <p:spPr>
          <a:xfrm flipV="1">
            <a:off x="817312" y="3732570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>
            <a:stCxn id="7" idx="5"/>
            <a:endCxn id="8" idx="2"/>
          </p:cNvCxnSpPr>
          <p:nvPr/>
        </p:nvCxnSpPr>
        <p:spPr>
          <a:xfrm>
            <a:off x="942896" y="6956331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539681"/>
              </p:ext>
            </p:extLst>
          </p:nvPr>
        </p:nvGraphicFramePr>
        <p:xfrm>
          <a:off x="6602003" y="2907058"/>
          <a:ext cx="1995066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022">
                  <a:extLst>
                    <a:ext uri="{9D8B030D-6E8A-4147-A177-3AD203B41FA5}">
                      <a16:colId xmlns:a16="http://schemas.microsoft.com/office/drawing/2014/main" val="2238479217"/>
                    </a:ext>
                  </a:extLst>
                </a:gridCol>
                <a:gridCol w="665022">
                  <a:extLst>
                    <a:ext uri="{9D8B030D-6E8A-4147-A177-3AD203B41FA5}">
                      <a16:colId xmlns:a16="http://schemas.microsoft.com/office/drawing/2014/main" val="3162579528"/>
                    </a:ext>
                  </a:extLst>
                </a:gridCol>
                <a:gridCol w="665022">
                  <a:extLst>
                    <a:ext uri="{9D8B030D-6E8A-4147-A177-3AD203B41FA5}">
                      <a16:colId xmlns:a16="http://schemas.microsoft.com/office/drawing/2014/main" val="879842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5794797"/>
                  </a:ext>
                </a:extLst>
              </a:tr>
            </a:tbl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5247230" y="2899399"/>
            <a:ext cx="1282402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Queue: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4618239"/>
              </p:ext>
            </p:extLst>
          </p:nvPr>
        </p:nvGraphicFramePr>
        <p:xfrm>
          <a:off x="6601999" y="4154707"/>
          <a:ext cx="1640796" cy="4145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0398">
                  <a:extLst>
                    <a:ext uri="{9D8B030D-6E8A-4147-A177-3AD203B41FA5}">
                      <a16:colId xmlns:a16="http://schemas.microsoft.com/office/drawing/2014/main" val="4165079697"/>
                    </a:ext>
                  </a:extLst>
                </a:gridCol>
                <a:gridCol w="820398">
                  <a:extLst>
                    <a:ext uri="{9D8B030D-6E8A-4147-A177-3AD203B41FA5}">
                      <a16:colId xmlns:a16="http://schemas.microsoft.com/office/drawing/2014/main" val="7238499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root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407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Y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79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21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521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398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916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320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4269448"/>
                  </a:ext>
                </a:extLst>
              </a:tr>
            </a:tbl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5593953" y="4087926"/>
            <a:ext cx="90249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Map: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708543" y="4126281"/>
            <a:ext cx="4034809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Pulled X,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added 0, 1, and Y.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aseline="0" dirty="0"/>
              <a:t>Those</a:t>
            </a:r>
            <a:r>
              <a:rPr lang="en-US" dirty="0"/>
              <a:t> represent all p</a:t>
            </a:r>
            <a:r>
              <a:rPr lang="en-US" baseline="0" dirty="0"/>
              <a:t>aths</a:t>
            </a:r>
            <a:r>
              <a:rPr lang="en-US" dirty="0"/>
              <a:t> of length 2 </a:t>
            </a: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100331564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Cont.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77432" y="454006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187081" y="542868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2988719" y="549108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396554" y="638990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292636" y="675637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1231090" y="316613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497272" y="413954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3625482" y="432861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" name="Straight Connector 11"/>
          <p:cNvCxnSpPr>
            <a:stCxn id="5" idx="4"/>
            <a:endCxn id="8" idx="0"/>
          </p:cNvCxnSpPr>
          <p:nvPr/>
        </p:nvCxnSpPr>
        <p:spPr>
          <a:xfrm>
            <a:off x="1507121" y="6092298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>
            <a:stCxn id="4" idx="3"/>
            <a:endCxn id="5" idx="0"/>
          </p:cNvCxnSpPr>
          <p:nvPr/>
        </p:nvCxnSpPr>
        <p:spPr>
          <a:xfrm flipH="1">
            <a:off x="1507121" y="5106499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>
            <a:stCxn id="6" idx="7"/>
            <a:endCxn id="11" idx="4"/>
          </p:cNvCxnSpPr>
          <p:nvPr/>
        </p:nvCxnSpPr>
        <p:spPr>
          <a:xfrm flipV="1">
            <a:off x="3535061" y="4992225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>
            <a:stCxn id="4" idx="5"/>
            <a:endCxn id="6" idx="2"/>
          </p:cNvCxnSpPr>
          <p:nvPr/>
        </p:nvCxnSpPr>
        <p:spPr>
          <a:xfrm>
            <a:off x="2323774" y="5106499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9" idx="5"/>
            <a:endCxn id="4" idx="0"/>
          </p:cNvCxnSpPr>
          <p:nvPr/>
        </p:nvCxnSpPr>
        <p:spPr>
          <a:xfrm>
            <a:off x="1777432" y="3732570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9" idx="6"/>
            <a:endCxn id="11" idx="1"/>
          </p:cNvCxnSpPr>
          <p:nvPr/>
        </p:nvCxnSpPr>
        <p:spPr>
          <a:xfrm>
            <a:off x="1871170" y="3497947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5" idx="3"/>
            <a:endCxn id="7" idx="7"/>
          </p:cNvCxnSpPr>
          <p:nvPr/>
        </p:nvCxnSpPr>
        <p:spPr>
          <a:xfrm flipH="1">
            <a:off x="942896" y="5995114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10" idx="0"/>
            <a:endCxn id="9" idx="3"/>
          </p:cNvCxnSpPr>
          <p:nvPr/>
        </p:nvCxnSpPr>
        <p:spPr>
          <a:xfrm flipV="1">
            <a:off x="817312" y="3732570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>
            <a:stCxn id="7" idx="5"/>
            <a:endCxn id="8" idx="2"/>
          </p:cNvCxnSpPr>
          <p:nvPr/>
        </p:nvCxnSpPr>
        <p:spPr>
          <a:xfrm>
            <a:off x="942896" y="6956331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822082"/>
              </p:ext>
            </p:extLst>
          </p:nvPr>
        </p:nvGraphicFramePr>
        <p:xfrm>
          <a:off x="6602003" y="2907058"/>
          <a:ext cx="1995066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022">
                  <a:extLst>
                    <a:ext uri="{9D8B030D-6E8A-4147-A177-3AD203B41FA5}">
                      <a16:colId xmlns:a16="http://schemas.microsoft.com/office/drawing/2014/main" val="2238479217"/>
                    </a:ext>
                  </a:extLst>
                </a:gridCol>
                <a:gridCol w="665022">
                  <a:extLst>
                    <a:ext uri="{9D8B030D-6E8A-4147-A177-3AD203B41FA5}">
                      <a16:colId xmlns:a16="http://schemas.microsoft.com/office/drawing/2014/main" val="3162579528"/>
                    </a:ext>
                  </a:extLst>
                </a:gridCol>
                <a:gridCol w="665022">
                  <a:extLst>
                    <a:ext uri="{9D8B030D-6E8A-4147-A177-3AD203B41FA5}">
                      <a16:colId xmlns:a16="http://schemas.microsoft.com/office/drawing/2014/main" val="879842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Y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5794797"/>
                  </a:ext>
                </a:extLst>
              </a:tr>
            </a:tbl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5247230" y="2899399"/>
            <a:ext cx="1282402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Queue: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607042"/>
              </p:ext>
            </p:extLst>
          </p:nvPr>
        </p:nvGraphicFramePr>
        <p:xfrm>
          <a:off x="6601999" y="4154707"/>
          <a:ext cx="1640796" cy="4145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0398">
                  <a:extLst>
                    <a:ext uri="{9D8B030D-6E8A-4147-A177-3AD203B41FA5}">
                      <a16:colId xmlns:a16="http://schemas.microsoft.com/office/drawing/2014/main" val="4165079697"/>
                    </a:ext>
                  </a:extLst>
                </a:gridCol>
                <a:gridCol w="820398">
                  <a:extLst>
                    <a:ext uri="{9D8B030D-6E8A-4147-A177-3AD203B41FA5}">
                      <a16:colId xmlns:a16="http://schemas.microsoft.com/office/drawing/2014/main" val="7238499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root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407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Y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79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21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521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2398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4916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320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4269448"/>
                  </a:ext>
                </a:extLst>
              </a:tr>
            </a:tbl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5593953" y="4087926"/>
            <a:ext cx="90249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Map: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877269" y="4047200"/>
            <a:ext cx="4034809" cy="34265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Pulling 0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has no effect, as not adding X back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aseline="0" dirty="0"/>
              <a:t>Pulling 1 results in adding 3 and 2</a:t>
            </a:r>
          </a:p>
        </p:txBody>
      </p:sp>
    </p:spTree>
    <p:extLst>
      <p:ext uri="{BB962C8B-B14F-4D97-AF65-F5344CB8AC3E}">
        <p14:creationId xmlns:p14="http://schemas.microsoft.com/office/powerpoint/2010/main" val="2331918993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Cont.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77432" y="454006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187081" y="542868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2988719" y="549108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396554" y="638990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292636" y="675637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1231090" y="316613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497272" y="413954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3625482" y="432861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" name="Straight Connector 11"/>
          <p:cNvCxnSpPr>
            <a:stCxn id="5" idx="4"/>
            <a:endCxn id="8" idx="0"/>
          </p:cNvCxnSpPr>
          <p:nvPr/>
        </p:nvCxnSpPr>
        <p:spPr>
          <a:xfrm>
            <a:off x="1507121" y="6092298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>
            <a:stCxn id="4" idx="3"/>
            <a:endCxn id="5" idx="0"/>
          </p:cNvCxnSpPr>
          <p:nvPr/>
        </p:nvCxnSpPr>
        <p:spPr>
          <a:xfrm flipH="1">
            <a:off x="1507121" y="5106499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>
            <a:stCxn id="6" idx="7"/>
            <a:endCxn id="11" idx="4"/>
          </p:cNvCxnSpPr>
          <p:nvPr/>
        </p:nvCxnSpPr>
        <p:spPr>
          <a:xfrm flipV="1">
            <a:off x="3535061" y="4992225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>
            <a:stCxn id="4" idx="5"/>
            <a:endCxn id="6" idx="2"/>
          </p:cNvCxnSpPr>
          <p:nvPr/>
        </p:nvCxnSpPr>
        <p:spPr>
          <a:xfrm>
            <a:off x="2323774" y="5106499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9" idx="5"/>
            <a:endCxn id="4" idx="0"/>
          </p:cNvCxnSpPr>
          <p:nvPr/>
        </p:nvCxnSpPr>
        <p:spPr>
          <a:xfrm>
            <a:off x="1777432" y="3732570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9" idx="6"/>
            <a:endCxn id="11" idx="1"/>
          </p:cNvCxnSpPr>
          <p:nvPr/>
        </p:nvCxnSpPr>
        <p:spPr>
          <a:xfrm>
            <a:off x="1871170" y="3497947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5" idx="3"/>
            <a:endCxn id="7" idx="7"/>
          </p:cNvCxnSpPr>
          <p:nvPr/>
        </p:nvCxnSpPr>
        <p:spPr>
          <a:xfrm flipH="1">
            <a:off x="942896" y="5995114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10" idx="0"/>
            <a:endCxn id="9" idx="3"/>
          </p:cNvCxnSpPr>
          <p:nvPr/>
        </p:nvCxnSpPr>
        <p:spPr>
          <a:xfrm flipV="1">
            <a:off x="817312" y="3732570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>
            <a:stCxn id="7" idx="5"/>
            <a:endCxn id="8" idx="2"/>
          </p:cNvCxnSpPr>
          <p:nvPr/>
        </p:nvCxnSpPr>
        <p:spPr>
          <a:xfrm>
            <a:off x="942896" y="6956331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3719146"/>
              </p:ext>
            </p:extLst>
          </p:nvPr>
        </p:nvGraphicFramePr>
        <p:xfrm>
          <a:off x="6602003" y="2907058"/>
          <a:ext cx="1330044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022">
                  <a:extLst>
                    <a:ext uri="{9D8B030D-6E8A-4147-A177-3AD203B41FA5}">
                      <a16:colId xmlns:a16="http://schemas.microsoft.com/office/drawing/2014/main" val="3162579528"/>
                    </a:ext>
                  </a:extLst>
                </a:gridCol>
                <a:gridCol w="665022">
                  <a:extLst>
                    <a:ext uri="{9D8B030D-6E8A-4147-A177-3AD203B41FA5}">
                      <a16:colId xmlns:a16="http://schemas.microsoft.com/office/drawing/2014/main" val="879842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5794797"/>
                  </a:ext>
                </a:extLst>
              </a:tr>
            </a:tbl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5247230" y="2899399"/>
            <a:ext cx="1282402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Queue: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607042"/>
              </p:ext>
            </p:extLst>
          </p:nvPr>
        </p:nvGraphicFramePr>
        <p:xfrm>
          <a:off x="6601999" y="4154707"/>
          <a:ext cx="1640796" cy="4145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0398">
                  <a:extLst>
                    <a:ext uri="{9D8B030D-6E8A-4147-A177-3AD203B41FA5}">
                      <a16:colId xmlns:a16="http://schemas.microsoft.com/office/drawing/2014/main" val="4165079697"/>
                    </a:ext>
                  </a:extLst>
                </a:gridCol>
                <a:gridCol w="820398">
                  <a:extLst>
                    <a:ext uri="{9D8B030D-6E8A-4147-A177-3AD203B41FA5}">
                      <a16:colId xmlns:a16="http://schemas.microsoft.com/office/drawing/2014/main" val="7238499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root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407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Y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79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21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521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2398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4916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320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4269448"/>
                  </a:ext>
                </a:extLst>
              </a:tr>
            </a:tbl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5593953" y="4087926"/>
            <a:ext cx="90249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Map: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61827" y="4087926"/>
            <a:ext cx="4034809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Pulling Y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has no effect, as connected 2 and X have already been handled</a:t>
            </a: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99968752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oslo metr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299" y="409330"/>
            <a:ext cx="10410094" cy="9228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197083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44500"/>
            <a:ext cx="3764779" cy="2159000"/>
          </a:xfrm>
        </p:spPr>
        <p:txBody>
          <a:bodyPr/>
          <a:lstStyle/>
          <a:p>
            <a:r>
              <a:rPr lang="en-US" dirty="0"/>
              <a:t>Cont.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77432" y="454006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187081" y="542868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2988719" y="549108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396554" y="638990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292636" y="675637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1231090" y="316613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497272" y="413954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3625482" y="432861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" name="Straight Connector 11"/>
          <p:cNvCxnSpPr>
            <a:stCxn id="5" idx="4"/>
            <a:endCxn id="8" idx="0"/>
          </p:cNvCxnSpPr>
          <p:nvPr/>
        </p:nvCxnSpPr>
        <p:spPr>
          <a:xfrm>
            <a:off x="1507121" y="6092298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>
            <a:stCxn id="4" idx="3"/>
            <a:endCxn id="5" idx="0"/>
          </p:cNvCxnSpPr>
          <p:nvPr/>
        </p:nvCxnSpPr>
        <p:spPr>
          <a:xfrm flipH="1">
            <a:off x="1507121" y="5106499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>
            <a:stCxn id="6" idx="7"/>
            <a:endCxn id="11" idx="4"/>
          </p:cNvCxnSpPr>
          <p:nvPr/>
        </p:nvCxnSpPr>
        <p:spPr>
          <a:xfrm flipV="1">
            <a:off x="3535061" y="4992225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>
            <a:stCxn id="4" idx="5"/>
            <a:endCxn id="6" idx="2"/>
          </p:cNvCxnSpPr>
          <p:nvPr/>
        </p:nvCxnSpPr>
        <p:spPr>
          <a:xfrm>
            <a:off x="2323774" y="5106499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9" idx="5"/>
            <a:endCxn id="4" idx="0"/>
          </p:cNvCxnSpPr>
          <p:nvPr/>
        </p:nvCxnSpPr>
        <p:spPr>
          <a:xfrm>
            <a:off x="1777432" y="3732570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9" idx="6"/>
            <a:endCxn id="11" idx="1"/>
          </p:cNvCxnSpPr>
          <p:nvPr/>
        </p:nvCxnSpPr>
        <p:spPr>
          <a:xfrm>
            <a:off x="1871170" y="3497947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5" idx="3"/>
            <a:endCxn id="7" idx="7"/>
          </p:cNvCxnSpPr>
          <p:nvPr/>
        </p:nvCxnSpPr>
        <p:spPr>
          <a:xfrm flipH="1">
            <a:off x="942896" y="5995114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10" idx="0"/>
            <a:endCxn id="9" idx="3"/>
          </p:cNvCxnSpPr>
          <p:nvPr/>
        </p:nvCxnSpPr>
        <p:spPr>
          <a:xfrm flipV="1">
            <a:off x="817312" y="3732570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>
            <a:stCxn id="7" idx="5"/>
            <a:endCxn id="8" idx="2"/>
          </p:cNvCxnSpPr>
          <p:nvPr/>
        </p:nvCxnSpPr>
        <p:spPr>
          <a:xfrm>
            <a:off x="942896" y="6956331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978547"/>
              </p:ext>
            </p:extLst>
          </p:nvPr>
        </p:nvGraphicFramePr>
        <p:xfrm>
          <a:off x="6602003" y="2907058"/>
          <a:ext cx="1199008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9504">
                  <a:extLst>
                    <a:ext uri="{9D8B030D-6E8A-4147-A177-3AD203B41FA5}">
                      <a16:colId xmlns:a16="http://schemas.microsoft.com/office/drawing/2014/main" val="879842527"/>
                    </a:ext>
                  </a:extLst>
                </a:gridCol>
                <a:gridCol w="599504">
                  <a:extLst>
                    <a:ext uri="{9D8B030D-6E8A-4147-A177-3AD203B41FA5}">
                      <a16:colId xmlns:a16="http://schemas.microsoft.com/office/drawing/2014/main" val="22508822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4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5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5794797"/>
                  </a:ext>
                </a:extLst>
              </a:tr>
            </a:tbl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5247230" y="2899399"/>
            <a:ext cx="1282402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Queue: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564272"/>
              </p:ext>
            </p:extLst>
          </p:nvPr>
        </p:nvGraphicFramePr>
        <p:xfrm>
          <a:off x="6601999" y="4154707"/>
          <a:ext cx="1640796" cy="4145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0398">
                  <a:extLst>
                    <a:ext uri="{9D8B030D-6E8A-4147-A177-3AD203B41FA5}">
                      <a16:colId xmlns:a16="http://schemas.microsoft.com/office/drawing/2014/main" val="4165079697"/>
                    </a:ext>
                  </a:extLst>
                </a:gridCol>
                <a:gridCol w="820398">
                  <a:extLst>
                    <a:ext uri="{9D8B030D-6E8A-4147-A177-3AD203B41FA5}">
                      <a16:colId xmlns:a16="http://schemas.microsoft.com/office/drawing/2014/main" val="7238499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root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407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Y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79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21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521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2398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4916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3320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269448"/>
                  </a:ext>
                </a:extLst>
              </a:tr>
            </a:tbl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5593953" y="4087926"/>
            <a:ext cx="90249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Map: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726751" y="825687"/>
            <a:ext cx="4034809" cy="61965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Pulling 2 has no effect (1 and Y already handled).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aseline="0" dirty="0"/>
              <a:t>Pulling 3 leads to push 4 and 5 (but not 1 that has already</a:t>
            </a:r>
            <a:r>
              <a:rPr lang="en-US" dirty="0"/>
              <a:t> been handled</a:t>
            </a:r>
            <a:r>
              <a:rPr lang="en-US" baseline="0" dirty="0"/>
              <a:t>)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5 is our target</a:t>
            </a:r>
            <a:endParaRPr lang="en-US" baseline="0" dirty="0"/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0397584"/>
              </p:ext>
            </p:extLst>
          </p:nvPr>
        </p:nvGraphicFramePr>
        <p:xfrm>
          <a:off x="6602003" y="1918488"/>
          <a:ext cx="599504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9504">
                  <a:extLst>
                    <a:ext uri="{9D8B030D-6E8A-4147-A177-3AD203B41FA5}">
                      <a16:colId xmlns:a16="http://schemas.microsoft.com/office/drawing/2014/main" val="31625795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5794797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5247230" y="1910829"/>
            <a:ext cx="1282402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Queue:</a:t>
            </a: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5351013"/>
              </p:ext>
            </p:extLst>
          </p:nvPr>
        </p:nvGraphicFramePr>
        <p:xfrm>
          <a:off x="6602003" y="933645"/>
          <a:ext cx="1199008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9504">
                  <a:extLst>
                    <a:ext uri="{9D8B030D-6E8A-4147-A177-3AD203B41FA5}">
                      <a16:colId xmlns:a16="http://schemas.microsoft.com/office/drawing/2014/main" val="3162579528"/>
                    </a:ext>
                  </a:extLst>
                </a:gridCol>
                <a:gridCol w="599504">
                  <a:extLst>
                    <a:ext uri="{9D8B030D-6E8A-4147-A177-3AD203B41FA5}">
                      <a16:colId xmlns:a16="http://schemas.microsoft.com/office/drawing/2014/main" val="879842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5794797"/>
                  </a:ext>
                </a:extLst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5247230" y="925986"/>
            <a:ext cx="1282402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Queue:</a:t>
            </a:r>
          </a:p>
        </p:txBody>
      </p:sp>
    </p:spTree>
    <p:extLst>
      <p:ext uri="{BB962C8B-B14F-4D97-AF65-F5344CB8AC3E}">
        <p14:creationId xmlns:p14="http://schemas.microsoft.com/office/powerpoint/2010/main" val="2241094556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464539" cy="1627993"/>
          </a:xfrm>
        </p:spPr>
        <p:txBody>
          <a:bodyPr/>
          <a:lstStyle/>
          <a:p>
            <a:r>
              <a:rPr lang="en-US" dirty="0"/>
              <a:t>Retrieve Path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77432" y="4540068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187081" y="5428683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2988719" y="549108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396554" y="638990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292636" y="675637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1231090" y="3166139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497272" y="413954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3625482" y="432861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Y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2" name="Straight Connector 11"/>
          <p:cNvCxnSpPr>
            <a:stCxn id="5" idx="4"/>
            <a:endCxn id="8" idx="0"/>
          </p:cNvCxnSpPr>
          <p:nvPr/>
        </p:nvCxnSpPr>
        <p:spPr>
          <a:xfrm>
            <a:off x="1507121" y="6092298"/>
            <a:ext cx="105555" cy="664073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>
            <a:stCxn id="4" idx="3"/>
            <a:endCxn id="5" idx="0"/>
          </p:cNvCxnSpPr>
          <p:nvPr/>
        </p:nvCxnSpPr>
        <p:spPr>
          <a:xfrm flipH="1">
            <a:off x="1507121" y="5106499"/>
            <a:ext cx="364049" cy="3221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>
            <a:stCxn id="6" idx="7"/>
            <a:endCxn id="11" idx="4"/>
          </p:cNvCxnSpPr>
          <p:nvPr/>
        </p:nvCxnSpPr>
        <p:spPr>
          <a:xfrm flipV="1">
            <a:off x="3535061" y="4992225"/>
            <a:ext cx="410461" cy="59603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>
            <a:stCxn id="4" idx="5"/>
            <a:endCxn id="6" idx="2"/>
          </p:cNvCxnSpPr>
          <p:nvPr/>
        </p:nvCxnSpPr>
        <p:spPr>
          <a:xfrm>
            <a:off x="2323774" y="5106499"/>
            <a:ext cx="664945" cy="716389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9" idx="5"/>
            <a:endCxn id="4" idx="0"/>
          </p:cNvCxnSpPr>
          <p:nvPr/>
        </p:nvCxnSpPr>
        <p:spPr>
          <a:xfrm>
            <a:off x="1777432" y="3732570"/>
            <a:ext cx="320040" cy="80749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9" idx="6"/>
            <a:endCxn id="11" idx="1"/>
          </p:cNvCxnSpPr>
          <p:nvPr/>
        </p:nvCxnSpPr>
        <p:spPr>
          <a:xfrm>
            <a:off x="1871170" y="3497947"/>
            <a:ext cx="1848050" cy="92784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5" idx="3"/>
            <a:endCxn id="7" idx="7"/>
          </p:cNvCxnSpPr>
          <p:nvPr/>
        </p:nvCxnSpPr>
        <p:spPr>
          <a:xfrm flipH="1">
            <a:off x="942896" y="5995114"/>
            <a:ext cx="337923" cy="491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10" idx="0"/>
            <a:endCxn id="9" idx="3"/>
          </p:cNvCxnSpPr>
          <p:nvPr/>
        </p:nvCxnSpPr>
        <p:spPr>
          <a:xfrm flipV="1">
            <a:off x="817312" y="3732570"/>
            <a:ext cx="507516" cy="40697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>
            <a:stCxn id="7" idx="5"/>
            <a:endCxn id="8" idx="2"/>
          </p:cNvCxnSpPr>
          <p:nvPr/>
        </p:nvCxnSpPr>
        <p:spPr>
          <a:xfrm>
            <a:off x="942896" y="6956331"/>
            <a:ext cx="349740" cy="13184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746365"/>
              </p:ext>
            </p:extLst>
          </p:nvPr>
        </p:nvGraphicFramePr>
        <p:xfrm>
          <a:off x="6350372" y="2856816"/>
          <a:ext cx="1640796" cy="4145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0398">
                  <a:extLst>
                    <a:ext uri="{9D8B030D-6E8A-4147-A177-3AD203B41FA5}">
                      <a16:colId xmlns:a16="http://schemas.microsoft.com/office/drawing/2014/main" val="4165079697"/>
                    </a:ext>
                  </a:extLst>
                </a:gridCol>
                <a:gridCol w="820398">
                  <a:extLst>
                    <a:ext uri="{9D8B030D-6E8A-4147-A177-3AD203B41FA5}">
                      <a16:colId xmlns:a16="http://schemas.microsoft.com/office/drawing/2014/main" val="7238499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root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407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Y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79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21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X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521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2398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4916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3320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269448"/>
                  </a:ext>
                </a:extLst>
              </a:tr>
            </a:tbl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6719524" y="2091219"/>
            <a:ext cx="90249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Map: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641273" y="2751727"/>
            <a:ext cx="2946683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From 5, follow links backward in the map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ti</a:t>
            </a:r>
            <a:r>
              <a:rPr lang="en-US" dirty="0"/>
              <a:t>ll X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</p:txBody>
      </p:sp>
      <p:sp>
        <p:nvSpPr>
          <p:cNvPr id="22" name="Curved Left Arrow 21"/>
          <p:cNvSpPr/>
          <p:nvPr/>
        </p:nvSpPr>
        <p:spPr>
          <a:xfrm>
            <a:off x="8046455" y="5491080"/>
            <a:ext cx="916126" cy="1421050"/>
          </a:xfrm>
          <a:prstGeom prst="curvedLef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10799999" rev="10799999"/>
            </a:camera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0" name="Curved Left Arrow 29"/>
          <p:cNvSpPr/>
          <p:nvPr/>
        </p:nvSpPr>
        <p:spPr>
          <a:xfrm>
            <a:off x="8046455" y="2965390"/>
            <a:ext cx="916125" cy="1849565"/>
          </a:xfrm>
          <a:prstGeom prst="curvedLef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10799999" rev="10799999"/>
            </a:camera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Curved Left Arrow 30"/>
          <p:cNvSpPr/>
          <p:nvPr/>
        </p:nvSpPr>
        <p:spPr>
          <a:xfrm>
            <a:off x="5324477" y="4453154"/>
            <a:ext cx="916126" cy="1421050"/>
          </a:xfrm>
          <a:prstGeom prst="curvedLef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10799999"/>
            </a:camera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Oval 31"/>
          <p:cNvSpPr>
            <a:spLocks noChangeAspect="1"/>
          </p:cNvSpPr>
          <p:nvPr/>
        </p:nvSpPr>
        <p:spPr>
          <a:xfrm>
            <a:off x="7333780" y="7820366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3" name="Oval 32"/>
          <p:cNvSpPr>
            <a:spLocks noChangeAspect="1"/>
          </p:cNvSpPr>
          <p:nvPr/>
        </p:nvSpPr>
        <p:spPr>
          <a:xfrm>
            <a:off x="6325981" y="7820366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4" name="Oval 33"/>
          <p:cNvSpPr>
            <a:spLocks noChangeAspect="1"/>
          </p:cNvSpPr>
          <p:nvPr/>
        </p:nvSpPr>
        <p:spPr>
          <a:xfrm>
            <a:off x="5324477" y="7820366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5" name="Oval 34"/>
          <p:cNvSpPr>
            <a:spLocks noChangeAspect="1"/>
          </p:cNvSpPr>
          <p:nvPr/>
        </p:nvSpPr>
        <p:spPr>
          <a:xfrm>
            <a:off x="8431922" y="7820366"/>
            <a:ext cx="640080" cy="663615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X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36" name="Straight Connector 35"/>
          <p:cNvCxnSpPr>
            <a:stCxn id="32" idx="2"/>
            <a:endCxn id="33" idx="6"/>
          </p:cNvCxnSpPr>
          <p:nvPr/>
        </p:nvCxnSpPr>
        <p:spPr>
          <a:xfrm flipH="1">
            <a:off x="6966061" y="8152174"/>
            <a:ext cx="367719" cy="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Connector 36"/>
          <p:cNvCxnSpPr>
            <a:stCxn id="35" idx="2"/>
            <a:endCxn id="32" idx="6"/>
          </p:cNvCxnSpPr>
          <p:nvPr/>
        </p:nvCxnSpPr>
        <p:spPr>
          <a:xfrm flipH="1">
            <a:off x="7973860" y="8152174"/>
            <a:ext cx="458062" cy="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Straight Connector 37"/>
          <p:cNvCxnSpPr>
            <a:stCxn id="33" idx="2"/>
            <a:endCxn id="34" idx="6"/>
          </p:cNvCxnSpPr>
          <p:nvPr/>
        </p:nvCxnSpPr>
        <p:spPr>
          <a:xfrm flipH="1">
            <a:off x="5964557" y="8152174"/>
            <a:ext cx="361424" cy="0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258134831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 or BFS?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452761" y="2603499"/>
                <a:ext cx="12233429" cy="6931118"/>
              </a:xfrm>
            </p:spPr>
            <p:txBody>
              <a:bodyPr/>
              <a:lstStyle/>
              <a:p>
                <a:r>
                  <a:rPr lang="en-US" dirty="0"/>
                  <a:t>BFS guarantees to find minimum path, whereas DFS does not</a:t>
                </a:r>
              </a:p>
              <a:p>
                <a:r>
                  <a:rPr lang="en-US" dirty="0"/>
                  <a:t>But BFS is “usually” more expensive, both in terms of time and memory </a:t>
                </a:r>
              </a:p>
              <a:p>
                <a:pPr lvl="1"/>
                <a:r>
                  <a:rPr lang="en-US" dirty="0"/>
                  <a:t>given |A| the average arity of the node connections, it needs to compute an exponential number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dirty="0"/>
                  <a:t> of paths, if the target optimal path has length N.</a:t>
                </a:r>
              </a:p>
              <a:p>
                <a:pPr lvl="1"/>
                <a:r>
                  <a:rPr lang="en-US" dirty="0"/>
                  <a:t>recall that exponential cost is really bad… for already not so large N, its cost can become prohibitive</a:t>
                </a:r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2761" y="2603499"/>
                <a:ext cx="12233429" cy="6931118"/>
              </a:xfrm>
              <a:blipFill>
                <a:blip r:embed="rId2"/>
                <a:stretch>
                  <a:fillRect l="-11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1227160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Weighted Graphs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4105210"/>
          </a:xfrm>
        </p:spPr>
        <p:txBody>
          <a:bodyPr/>
          <a:lstStyle/>
          <a:p>
            <a:r>
              <a:rPr lang="en-US" dirty="0"/>
              <a:t>You can have graphs where edges have weights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distance between two cities, road tolls, etc.</a:t>
            </a:r>
          </a:p>
          <a:p>
            <a:r>
              <a:rPr lang="en-US" dirty="0"/>
              <a:t>Find paths with shortest weight/cost on the traversed edges, even if traversing more vertices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9584" y="6261868"/>
            <a:ext cx="6687198" cy="332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84898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Study Book Chapter 4.1</a:t>
            </a:r>
          </a:p>
          <a:p>
            <a:r>
              <a:rPr lang="en-US" dirty="0"/>
              <a:t>Study code in the </a:t>
            </a:r>
            <a:r>
              <a:rPr lang="en-US" i="1" dirty="0"/>
              <a:t>org.pg4200.les08</a:t>
            </a:r>
            <a:r>
              <a:rPr lang="en-US" dirty="0"/>
              <a:t> package</a:t>
            </a:r>
          </a:p>
          <a:p>
            <a:r>
              <a:rPr lang="en-US" dirty="0"/>
              <a:t>Do exercises in </a:t>
            </a:r>
            <a:r>
              <a:rPr lang="en-US" i="1" dirty="0"/>
              <a:t>exercises/ex08</a:t>
            </a:r>
          </a:p>
          <a:p>
            <a:r>
              <a:rPr lang="en-US" dirty="0"/>
              <a:t>Extra: do exercises in the book</a:t>
            </a:r>
          </a:p>
        </p:txBody>
      </p:sp>
    </p:spTree>
    <p:extLst>
      <p:ext uri="{BB962C8B-B14F-4D97-AF65-F5344CB8AC3E}">
        <p14:creationId xmlns:p14="http://schemas.microsoft.com/office/powerpoint/2010/main" val="32135767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51000"/>
            <a:ext cx="13005687" cy="646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1652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graph facebo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52" y="182931"/>
            <a:ext cx="12720303" cy="9497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7052" y="260033"/>
            <a:ext cx="3331551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Friends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 a social network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14659377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nternet_map_102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10" y="79936"/>
            <a:ext cx="9449546" cy="9449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548156" y="938214"/>
            <a:ext cx="3456643" cy="61965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Machines connected on internet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Note: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the picture only show a tiny subset of the whole internet graph…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00200291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885" y="2603499"/>
            <a:ext cx="7618783" cy="667238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Vertex</a:t>
            </a:r>
            <a:r>
              <a:rPr lang="en-US" dirty="0"/>
              <a:t>: a node, for which can use a label to identify it</a:t>
            </a:r>
          </a:p>
          <a:p>
            <a:r>
              <a:rPr lang="en-US" b="1" dirty="0"/>
              <a:t>Edge</a:t>
            </a:r>
            <a:r>
              <a:rPr lang="en-US" dirty="0"/>
              <a:t>: connection between 2 nodes</a:t>
            </a:r>
          </a:p>
          <a:p>
            <a:r>
              <a:rPr lang="en-US" b="1" dirty="0"/>
              <a:t>Path</a:t>
            </a:r>
            <a:r>
              <a:rPr lang="en-US" dirty="0"/>
              <a:t>: a sequence of connected nodes</a:t>
            </a:r>
          </a:p>
          <a:p>
            <a:r>
              <a:rPr lang="en-US" b="1" dirty="0"/>
              <a:t>Cycle</a:t>
            </a:r>
            <a:r>
              <a:rPr lang="en-US" dirty="0"/>
              <a:t>: a path starting and ending on the same node</a:t>
            </a:r>
          </a:p>
          <a:p>
            <a:r>
              <a:rPr lang="en-US" dirty="0"/>
              <a:t>Note: in a graph, not all nodes are necessarily connected</a:t>
            </a:r>
          </a:p>
        </p:txBody>
      </p:sp>
      <p:sp>
        <p:nvSpPr>
          <p:cNvPr id="30" name="Oval 29"/>
          <p:cNvSpPr>
            <a:spLocks noChangeAspect="1"/>
          </p:cNvSpPr>
          <p:nvPr/>
        </p:nvSpPr>
        <p:spPr>
          <a:xfrm>
            <a:off x="10142806" y="3605741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1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10472811" y="4768860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3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Oval 31"/>
          <p:cNvSpPr>
            <a:spLocks noChangeAspect="1"/>
          </p:cNvSpPr>
          <p:nvPr/>
        </p:nvSpPr>
        <p:spPr>
          <a:xfrm>
            <a:off x="11310424" y="3720405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2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3" name="Oval 32"/>
          <p:cNvSpPr>
            <a:spLocks noChangeAspect="1"/>
          </p:cNvSpPr>
          <p:nvPr/>
        </p:nvSpPr>
        <p:spPr>
          <a:xfrm>
            <a:off x="11630464" y="8515144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9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4" name="Oval 33"/>
          <p:cNvSpPr>
            <a:spLocks noChangeAspect="1"/>
          </p:cNvSpPr>
          <p:nvPr/>
        </p:nvSpPr>
        <p:spPr>
          <a:xfrm>
            <a:off x="11752971" y="5422965"/>
            <a:ext cx="640080" cy="663615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</a:p>
        </p:txBody>
      </p:sp>
      <p:sp>
        <p:nvSpPr>
          <p:cNvPr id="35" name="Oval 34"/>
          <p:cNvSpPr>
            <a:spLocks noChangeAspect="1"/>
          </p:cNvSpPr>
          <p:nvPr/>
        </p:nvSpPr>
        <p:spPr>
          <a:xfrm>
            <a:off x="9044647" y="2658910"/>
            <a:ext cx="640080" cy="66361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6" name="Oval 35"/>
          <p:cNvSpPr>
            <a:spLocks noChangeAspect="1"/>
          </p:cNvSpPr>
          <p:nvPr/>
        </p:nvSpPr>
        <p:spPr>
          <a:xfrm>
            <a:off x="10289931" y="7118561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5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7" name="Oval 36"/>
          <p:cNvSpPr>
            <a:spLocks noChangeAspect="1"/>
          </p:cNvSpPr>
          <p:nvPr/>
        </p:nvSpPr>
        <p:spPr>
          <a:xfrm>
            <a:off x="9483922" y="5647448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6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8" name="Oval 37"/>
          <p:cNvSpPr>
            <a:spLocks noChangeAspect="1"/>
          </p:cNvSpPr>
          <p:nvPr/>
        </p:nvSpPr>
        <p:spPr>
          <a:xfrm>
            <a:off x="11570091" y="7262445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7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9" name="Oval 38"/>
          <p:cNvSpPr>
            <a:spLocks noChangeAspect="1"/>
          </p:cNvSpPr>
          <p:nvPr/>
        </p:nvSpPr>
        <p:spPr>
          <a:xfrm>
            <a:off x="9527931" y="7926060"/>
            <a:ext cx="640080" cy="663615"/>
          </a:xfrm>
          <a:prstGeom prst="ellipse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8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40" name="Straight Connector 39"/>
          <p:cNvCxnSpPr>
            <a:stCxn id="38" idx="4"/>
            <a:endCxn id="33" idx="0"/>
          </p:cNvCxnSpPr>
          <p:nvPr/>
        </p:nvCxnSpPr>
        <p:spPr>
          <a:xfrm>
            <a:off x="11890131" y="7926060"/>
            <a:ext cx="60373" cy="5890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>
            <a:stCxn id="31" idx="5"/>
            <a:endCxn id="34" idx="2"/>
          </p:cNvCxnSpPr>
          <p:nvPr/>
        </p:nvCxnSpPr>
        <p:spPr>
          <a:xfrm>
            <a:off x="11019153" y="5335291"/>
            <a:ext cx="733818" cy="419482"/>
          </a:xfrm>
          <a:prstGeom prst="line">
            <a:avLst/>
          </a:prstGeom>
          <a:noFill/>
          <a:ln w="63500" cap="flat">
            <a:solidFill>
              <a:srgbClr val="FFC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Straight Connector 41"/>
          <p:cNvCxnSpPr>
            <a:stCxn id="30" idx="4"/>
            <a:endCxn id="31" idx="1"/>
          </p:cNvCxnSpPr>
          <p:nvPr/>
        </p:nvCxnSpPr>
        <p:spPr>
          <a:xfrm>
            <a:off x="10462846" y="4269356"/>
            <a:ext cx="103703" cy="596688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Straight Connector 42"/>
          <p:cNvCxnSpPr>
            <a:stCxn id="31" idx="7"/>
            <a:endCxn id="32" idx="3"/>
          </p:cNvCxnSpPr>
          <p:nvPr/>
        </p:nvCxnSpPr>
        <p:spPr>
          <a:xfrm flipV="1">
            <a:off x="11019153" y="4286836"/>
            <a:ext cx="385009" cy="579208"/>
          </a:xfrm>
          <a:prstGeom prst="line">
            <a:avLst/>
          </a:prstGeom>
          <a:noFill/>
          <a:ln w="63500" cap="flat">
            <a:solidFill>
              <a:srgbClr val="FFC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4" name="Straight Connector 43"/>
          <p:cNvCxnSpPr>
            <a:stCxn id="30" idx="6"/>
            <a:endCxn id="32" idx="2"/>
          </p:cNvCxnSpPr>
          <p:nvPr/>
        </p:nvCxnSpPr>
        <p:spPr>
          <a:xfrm>
            <a:off x="10782886" y="3937549"/>
            <a:ext cx="527538" cy="11466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Straight Connector 44"/>
          <p:cNvCxnSpPr>
            <a:stCxn id="35" idx="5"/>
            <a:endCxn id="30" idx="1"/>
          </p:cNvCxnSpPr>
          <p:nvPr/>
        </p:nvCxnSpPr>
        <p:spPr>
          <a:xfrm>
            <a:off x="9590989" y="3225341"/>
            <a:ext cx="645555" cy="477584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Straight Connector 45"/>
          <p:cNvCxnSpPr>
            <a:stCxn id="37" idx="4"/>
            <a:endCxn id="39" idx="0"/>
          </p:cNvCxnSpPr>
          <p:nvPr/>
        </p:nvCxnSpPr>
        <p:spPr>
          <a:xfrm>
            <a:off x="9803962" y="6311063"/>
            <a:ext cx="44009" cy="1614997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Straight Connector 46"/>
          <p:cNvCxnSpPr>
            <a:stCxn id="37" idx="5"/>
            <a:endCxn id="38" idx="1"/>
          </p:cNvCxnSpPr>
          <p:nvPr/>
        </p:nvCxnSpPr>
        <p:spPr>
          <a:xfrm>
            <a:off x="10030264" y="6213879"/>
            <a:ext cx="1633565" cy="1145750"/>
          </a:xfrm>
          <a:prstGeom prst="line">
            <a:avLst/>
          </a:prstGeom>
          <a:noFill/>
          <a:ln w="63500" cap="flat">
            <a:solidFill>
              <a:srgbClr val="FFC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8" name="Straight Connector 47"/>
          <p:cNvCxnSpPr>
            <a:stCxn id="38" idx="2"/>
            <a:endCxn id="36" idx="6"/>
          </p:cNvCxnSpPr>
          <p:nvPr/>
        </p:nvCxnSpPr>
        <p:spPr>
          <a:xfrm flipH="1" flipV="1">
            <a:off x="10930011" y="7450369"/>
            <a:ext cx="640080" cy="143884"/>
          </a:xfrm>
          <a:prstGeom prst="line">
            <a:avLst/>
          </a:prstGeom>
          <a:noFill/>
          <a:ln w="63500" cap="flat">
            <a:solidFill>
              <a:srgbClr val="FFC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Straight Connector 48"/>
          <p:cNvCxnSpPr>
            <a:stCxn id="32" idx="5"/>
            <a:endCxn id="34" idx="0"/>
          </p:cNvCxnSpPr>
          <p:nvPr/>
        </p:nvCxnSpPr>
        <p:spPr>
          <a:xfrm>
            <a:off x="11856766" y="4286836"/>
            <a:ext cx="216245" cy="1136129"/>
          </a:xfrm>
          <a:prstGeom prst="line">
            <a:avLst/>
          </a:prstGeom>
          <a:noFill/>
          <a:ln w="63500" cap="flat">
            <a:solidFill>
              <a:srgbClr val="FFC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Straight Connector 49"/>
          <p:cNvCxnSpPr>
            <a:stCxn id="36" idx="3"/>
            <a:endCxn id="39" idx="7"/>
          </p:cNvCxnSpPr>
          <p:nvPr/>
        </p:nvCxnSpPr>
        <p:spPr>
          <a:xfrm flipH="1">
            <a:off x="10074273" y="7684992"/>
            <a:ext cx="309396" cy="338252"/>
          </a:xfrm>
          <a:prstGeom prst="line">
            <a:avLst/>
          </a:prstGeom>
          <a:noFill/>
          <a:ln w="63500" cap="flat">
            <a:solidFill>
              <a:srgbClr val="FFC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Straight Connector 50"/>
          <p:cNvCxnSpPr>
            <a:stCxn id="39" idx="5"/>
            <a:endCxn id="33" idx="2"/>
          </p:cNvCxnSpPr>
          <p:nvPr/>
        </p:nvCxnSpPr>
        <p:spPr>
          <a:xfrm>
            <a:off x="10074273" y="8492491"/>
            <a:ext cx="1556191" cy="354461"/>
          </a:xfrm>
          <a:prstGeom prst="line">
            <a:avLst/>
          </a:prstGeom>
          <a:noFill/>
          <a:ln w="635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4" name="TextBox 63"/>
          <p:cNvSpPr txBox="1"/>
          <p:nvPr/>
        </p:nvSpPr>
        <p:spPr>
          <a:xfrm>
            <a:off x="7694645" y="2671574"/>
            <a:ext cx="799899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vertex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8791351" y="3764266"/>
            <a:ext cx="673262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edge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7694646" y="4699993"/>
            <a:ext cx="1527016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connected components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11383718" y="6447826"/>
            <a:ext cx="145392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path 6,7,5,8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1440557" y="2615246"/>
            <a:ext cx="948374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c</a:t>
            </a: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ycle 2,4,3,2 </a:t>
            </a:r>
          </a:p>
        </p:txBody>
      </p:sp>
      <p:cxnSp>
        <p:nvCxnSpPr>
          <p:cNvPr id="92" name="Straight Arrow Connector 91"/>
          <p:cNvCxnSpPr/>
          <p:nvPr/>
        </p:nvCxnSpPr>
        <p:spPr>
          <a:xfrm flipV="1">
            <a:off x="9502726" y="3595784"/>
            <a:ext cx="301236" cy="245391"/>
          </a:xfrm>
          <a:prstGeom prst="straightConnector1">
            <a:avLst/>
          </a:prstGeom>
          <a:noFill/>
          <a:ln w="25400" cap="flat">
            <a:solidFill>
              <a:schemeClr val="bg1">
                <a:lumMod val="5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3" name="Straight Arrow Connector 92"/>
          <p:cNvCxnSpPr/>
          <p:nvPr/>
        </p:nvCxnSpPr>
        <p:spPr>
          <a:xfrm>
            <a:off x="9227527" y="5031156"/>
            <a:ext cx="416147" cy="467550"/>
          </a:xfrm>
          <a:prstGeom prst="straightConnector1">
            <a:avLst/>
          </a:prstGeom>
          <a:noFill/>
          <a:ln w="25400" cap="flat">
            <a:solidFill>
              <a:schemeClr val="bg1">
                <a:lumMod val="5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4" name="Straight Arrow Connector 93"/>
          <p:cNvCxnSpPr>
            <a:stCxn id="90" idx="2"/>
          </p:cNvCxnSpPr>
          <p:nvPr/>
        </p:nvCxnSpPr>
        <p:spPr>
          <a:xfrm flipH="1">
            <a:off x="11752971" y="3333391"/>
            <a:ext cx="161773" cy="313871"/>
          </a:xfrm>
          <a:prstGeom prst="straightConnector1">
            <a:avLst/>
          </a:prstGeom>
          <a:noFill/>
          <a:ln w="25400" cap="flat">
            <a:solidFill>
              <a:schemeClr val="bg1">
                <a:lumMod val="5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7" name="Straight Arrow Connector 96"/>
          <p:cNvCxnSpPr>
            <a:stCxn id="88" idx="3"/>
          </p:cNvCxnSpPr>
          <p:nvPr/>
        </p:nvCxnSpPr>
        <p:spPr>
          <a:xfrm flipV="1">
            <a:off x="9221662" y="4663070"/>
            <a:ext cx="808602" cy="395996"/>
          </a:xfrm>
          <a:prstGeom prst="straightConnector1">
            <a:avLst/>
          </a:prstGeom>
          <a:noFill/>
          <a:ln w="25400" cap="flat">
            <a:solidFill>
              <a:schemeClr val="bg1">
                <a:lumMod val="5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8" name="Straight Arrow Connector 97"/>
          <p:cNvCxnSpPr>
            <a:stCxn id="64" idx="3"/>
          </p:cNvCxnSpPr>
          <p:nvPr/>
        </p:nvCxnSpPr>
        <p:spPr>
          <a:xfrm>
            <a:off x="8494544" y="2876759"/>
            <a:ext cx="447678" cy="97559"/>
          </a:xfrm>
          <a:prstGeom prst="straightConnector1">
            <a:avLst/>
          </a:prstGeom>
          <a:noFill/>
          <a:ln w="25400" cap="flat">
            <a:solidFill>
              <a:schemeClr val="bg1">
                <a:lumMod val="5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4" name="Straight Arrow Connector 103"/>
          <p:cNvCxnSpPr>
            <a:stCxn id="89" idx="1"/>
          </p:cNvCxnSpPr>
          <p:nvPr/>
        </p:nvCxnSpPr>
        <p:spPr>
          <a:xfrm flipH="1">
            <a:off x="11019153" y="6653011"/>
            <a:ext cx="364565" cy="53033"/>
          </a:xfrm>
          <a:prstGeom prst="straightConnector1">
            <a:avLst/>
          </a:prstGeom>
          <a:noFill/>
          <a:ln w="25400" cap="flat">
            <a:solidFill>
              <a:schemeClr val="bg1">
                <a:lumMod val="5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54177036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represent a graph?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991" y="2603500"/>
            <a:ext cx="12238893" cy="6286500"/>
          </a:xfrm>
        </p:spPr>
        <p:txBody>
          <a:bodyPr/>
          <a:lstStyle/>
          <a:p>
            <a:r>
              <a:rPr lang="en-US" dirty="0"/>
              <a:t>Vertices can be object with state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name of station, city, friend, IP address</a:t>
            </a:r>
          </a:p>
          <a:p>
            <a:r>
              <a:rPr lang="en-US" dirty="0"/>
              <a:t>“Map” from vertex X (key) to a collection of vertices (value) reachable from X</a:t>
            </a:r>
          </a:p>
          <a:p>
            <a:r>
              <a:rPr lang="en-US" dirty="0"/>
              <a:t>Note: in this way, do not need objects to explicitly represent edges </a:t>
            </a:r>
          </a:p>
        </p:txBody>
      </p:sp>
    </p:spTree>
    <p:extLst>
      <p:ext uri="{BB962C8B-B14F-4D97-AF65-F5344CB8AC3E}">
        <p14:creationId xmlns:p14="http://schemas.microsoft.com/office/powerpoint/2010/main" val="307842178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Given an existing graph, there can be different operations we might need to do</a:t>
            </a:r>
          </a:p>
          <a:p>
            <a:r>
              <a:rPr lang="en-US" b="1" dirty="0"/>
              <a:t>Path Finding</a:t>
            </a:r>
            <a:r>
              <a:rPr lang="en-US" dirty="0"/>
              <a:t>: given two vertices (</a:t>
            </a:r>
            <a:r>
              <a:rPr lang="en-US" dirty="0" err="1"/>
              <a:t>eg</a:t>
            </a:r>
            <a:r>
              <a:rPr lang="en-US" dirty="0"/>
              <a:t>, 2 cities), find a path connecting them, and avoiding cycles</a:t>
            </a:r>
          </a:p>
        </p:txBody>
      </p:sp>
    </p:spTree>
    <p:extLst>
      <p:ext uri="{BB962C8B-B14F-4D97-AF65-F5344CB8AC3E}">
        <p14:creationId xmlns:p14="http://schemas.microsoft.com/office/powerpoint/2010/main" val="3751595138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5155</TotalTime>
  <Words>1649</Words>
  <Application>Microsoft Macintosh PowerPoint</Application>
  <PresentationFormat>Custom</PresentationFormat>
  <Paragraphs>631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Cambria Math</vt:lpstr>
      <vt:lpstr>Helvetica Light</vt:lpstr>
      <vt:lpstr>Helvetica Neue</vt:lpstr>
      <vt:lpstr>White</vt:lpstr>
      <vt:lpstr>PG4200: Algorithms And Data Structures  Lesson 09:  Graphs</vt:lpstr>
      <vt:lpstr>Graphs</vt:lpstr>
      <vt:lpstr>PowerPoint Presentation</vt:lpstr>
      <vt:lpstr>PowerPoint Presentation</vt:lpstr>
      <vt:lpstr>PowerPoint Presentation</vt:lpstr>
      <vt:lpstr>PowerPoint Presentation</vt:lpstr>
      <vt:lpstr>Terminology</vt:lpstr>
      <vt:lpstr>How to represent a graph?</vt:lpstr>
      <vt:lpstr>Operations</vt:lpstr>
      <vt:lpstr>Maze / Labyrinth</vt:lpstr>
      <vt:lpstr>Thesus vs. the Minotaur</vt:lpstr>
      <vt:lpstr>Trémaux's Algorithm</vt:lpstr>
      <vt:lpstr>Depth-First Search (DFS)</vt:lpstr>
      <vt:lpstr>Example</vt:lpstr>
      <vt:lpstr>Recursion on 0</vt:lpstr>
      <vt:lpstr>Backtrack to X</vt:lpstr>
      <vt:lpstr>Evaluating 1 and then 3</vt:lpstr>
      <vt:lpstr>Evaluating 5 and then 4</vt:lpstr>
      <vt:lpstr>Backtracking Till 1</vt:lpstr>
      <vt:lpstr>Evaluating 2 and 1</vt:lpstr>
      <vt:lpstr>Final Path X, 1, 2, Y</vt:lpstr>
      <vt:lpstr>Breadth-First Search (BFS)</vt:lpstr>
      <vt:lpstr>Paths Starting From X</vt:lpstr>
      <vt:lpstr>From X to 5</vt:lpstr>
      <vt:lpstr>BFS Details</vt:lpstr>
      <vt:lpstr>Example</vt:lpstr>
      <vt:lpstr>Cont.</vt:lpstr>
      <vt:lpstr>Cont.</vt:lpstr>
      <vt:lpstr>Cont.</vt:lpstr>
      <vt:lpstr>Cont.</vt:lpstr>
      <vt:lpstr>Retrieve Path</vt:lpstr>
      <vt:lpstr>DFS or BFS?</vt:lpstr>
      <vt:lpstr>Weighted Graphs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PG5100 Enterprise Programmering 1</dc:title>
  <dc:creator>arcur</dc:creator>
  <cp:lastModifiedBy>Bogdan Marculescu</cp:lastModifiedBy>
  <cp:revision>434</cp:revision>
  <dcterms:modified xsi:type="dcterms:W3CDTF">2021-10-14T14:18:21Z</dcterms:modified>
</cp:coreProperties>
</file>